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27"/>
  </p:notesMasterIdLst>
  <p:handoutMasterIdLst>
    <p:handoutMasterId r:id="rId28"/>
  </p:handoutMasterIdLst>
  <p:sldIdLst>
    <p:sldId id="353" r:id="rId2"/>
    <p:sldId id="340" r:id="rId3"/>
    <p:sldId id="342" r:id="rId4"/>
    <p:sldId id="259" r:id="rId5"/>
    <p:sldId id="348" r:id="rId6"/>
    <p:sldId id="343" r:id="rId7"/>
    <p:sldId id="350" r:id="rId8"/>
    <p:sldId id="354" r:id="rId9"/>
    <p:sldId id="341" r:id="rId10"/>
    <p:sldId id="339" r:id="rId11"/>
    <p:sldId id="319" r:id="rId12"/>
    <p:sldId id="344" r:id="rId13"/>
    <p:sldId id="316" r:id="rId14"/>
    <p:sldId id="330" r:id="rId15"/>
    <p:sldId id="332" r:id="rId16"/>
    <p:sldId id="331" r:id="rId17"/>
    <p:sldId id="347" r:id="rId18"/>
    <p:sldId id="334" r:id="rId19"/>
    <p:sldId id="335" r:id="rId20"/>
    <p:sldId id="336" r:id="rId21"/>
    <p:sldId id="345" r:id="rId22"/>
    <p:sldId id="304" r:id="rId23"/>
    <p:sldId id="329" r:id="rId24"/>
    <p:sldId id="351" r:id="rId25"/>
    <p:sldId id="349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FF"/>
    <a:srgbClr val="0033CC"/>
    <a:srgbClr val="4324F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183" autoAdjust="0"/>
  </p:normalViewPr>
  <p:slideViewPr>
    <p:cSldViewPr>
      <p:cViewPr>
        <p:scale>
          <a:sx n="80" d="100"/>
          <a:sy n="80" d="100"/>
        </p:scale>
        <p:origin x="-83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0A4A5-A02C-4C31-90A7-E2E719B61A0C}" type="datetimeFigureOut">
              <a:rPr lang="ko-KR" altLang="en-US" smtClean="0"/>
              <a:t>2011-05-31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2DC74-AABD-4936-907D-A5D554E7D19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AD38A-4901-4DBC-A522-E61974E91A75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0E03D-0E5D-44CA-A00B-D9A2472682D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44CE7-F0CE-4F8E-83CB-FD678B987DC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65B26-9115-46D0-87F2-09A8697655B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1029F-F8D3-42F2-AA8B-F7B6A58201A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F5DDF-9D4F-4DA3-9C2D-F4774ABBF60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8" name="직사각형 7"/>
          <p:cNvSpPr/>
          <p:nvPr userDrawn="1"/>
        </p:nvSpPr>
        <p:spPr>
          <a:xfrm>
            <a:off x="0" y="6525344"/>
            <a:ext cx="3563888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3635896" y="6525344"/>
            <a:ext cx="4032448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7740352" y="6525344"/>
            <a:ext cx="648072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 userDrawn="1"/>
        </p:nvSpPr>
        <p:spPr>
          <a:xfrm>
            <a:off x="8507932" y="6525344"/>
            <a:ext cx="144016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>
            <a:off x="8676456" y="6525344"/>
            <a:ext cx="467544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8ADB9-75B2-4090-8242-72941204572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37E46-2430-4938-887A-20A56047C12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7B2C5-D306-4B3B-832F-16DDBFC1DB9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44939-920E-4358-A50C-E5F05549BE3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D0573-7272-453E-ADE9-4D464A975EB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93273-DA8D-4491-853F-848AA351957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E6134-AAA3-4AE2-88A2-1132FE1AE6F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2426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242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64000">
                <a:schemeClr val="bg1"/>
              </a:gs>
              <a:gs pos="81000">
                <a:srgbClr val="FFCC00">
                  <a:alpha val="98000"/>
                </a:srgbClr>
              </a:gs>
              <a:gs pos="100000">
                <a:srgbClr val="FFEBF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503927" y="464039"/>
            <a:ext cx="1763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울릉도M" pitchFamily="18" charset="-127"/>
                <a:ea typeface="HY울릉도M" pitchFamily="18" charset="-127"/>
              </a:rPr>
              <a:t>산림자원학과</a:t>
            </a:r>
            <a:endParaRPr lang="ko-KR" altLang="en-US" sz="14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6148" name="Picture 4" descr="C:\Program Files\Microsoft Office\MEDIA\CAGCAT10\j0195534.wm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61190" y="-49293"/>
            <a:ext cx="719322" cy="886005"/>
          </a:xfrm>
          <a:prstGeom prst="rect">
            <a:avLst/>
          </a:prstGeom>
          <a:noFill/>
        </p:spPr>
      </p:pic>
      <p:sp>
        <p:nvSpPr>
          <p:cNvPr id="18" name="직사각형 17"/>
          <p:cNvSpPr/>
          <p:nvPr userDrawn="1"/>
        </p:nvSpPr>
        <p:spPr>
          <a:xfrm>
            <a:off x="395536" y="0"/>
            <a:ext cx="144016" cy="8367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 userDrawn="1"/>
        </p:nvSpPr>
        <p:spPr>
          <a:xfrm>
            <a:off x="0" y="6525344"/>
            <a:ext cx="3563888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 userDrawn="1"/>
        </p:nvSpPr>
        <p:spPr>
          <a:xfrm>
            <a:off x="3635896" y="6525344"/>
            <a:ext cx="4032448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 userDrawn="1"/>
        </p:nvSpPr>
        <p:spPr>
          <a:xfrm>
            <a:off x="7740352" y="6525344"/>
            <a:ext cx="648072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 userDrawn="1"/>
        </p:nvSpPr>
        <p:spPr>
          <a:xfrm>
            <a:off x="8507932" y="6525344"/>
            <a:ext cx="144016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 userDrawn="1"/>
        </p:nvSpPr>
        <p:spPr>
          <a:xfrm>
            <a:off x="8676456" y="6525344"/>
            <a:ext cx="467544" cy="3326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2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4904" y="6553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71E9FF-65AB-49EF-83AC-E12438044D9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781944"/>
            <a:ext cx="8229600" cy="1143000"/>
          </a:xfrm>
        </p:spPr>
        <p:txBody>
          <a:bodyPr/>
          <a:lstStyle/>
          <a:p>
            <a:r>
              <a:rPr lang="ko-KR" altLang="en-US" sz="6000" b="1" dirty="0" smtClean="0">
                <a:latin typeface="HY강B" pitchFamily="18" charset="-127"/>
                <a:ea typeface="HY강B" pitchFamily="18" charset="-127"/>
              </a:rPr>
              <a:t>전통주거건축과 목재</a:t>
            </a:r>
            <a:endParaRPr lang="ko-KR" altLang="en-US" sz="60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 bwMode="auto">
          <a:xfrm>
            <a:off x="2071670" y="535782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200" b="1" kern="0" dirty="0" err="1" smtClean="0">
                <a:solidFill>
                  <a:schemeClr val="tx2"/>
                </a:solidFill>
                <a:latin typeface="HY강B" pitchFamily="18" charset="-127"/>
                <a:ea typeface="HY강B" pitchFamily="18" charset="-127"/>
                <a:cs typeface="+mj-cs"/>
              </a:rPr>
              <a:t>박미린</a:t>
            </a:r>
            <a:r>
              <a:rPr lang="ko-KR" altLang="en-US" sz="3200" b="1" kern="0" dirty="0" smtClean="0">
                <a:solidFill>
                  <a:schemeClr val="tx2"/>
                </a:solidFill>
                <a:latin typeface="HY강B" pitchFamily="18" charset="-127"/>
                <a:ea typeface="HY강B" pitchFamily="18" charset="-127"/>
                <a:cs typeface="+mj-cs"/>
              </a:rPr>
              <a:t>  신경희  류종호  서진혁 </a:t>
            </a:r>
            <a:endParaRPr kumimoji="1" lang="ko-KR" alt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Y강B" pitchFamily="18" charset="-127"/>
              <a:ea typeface="HY강B" pitchFamily="18" charset="-127"/>
              <a:cs typeface="+mj-cs"/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한옥구조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43288"/>
            <a:ext cx="7200800" cy="4494024"/>
          </a:xfr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10</a:t>
            </a:fld>
            <a:endParaRPr lang="en-US" altLang="ko-KR"/>
          </a:p>
        </p:txBody>
      </p:sp>
      <p:sp>
        <p:nvSpPr>
          <p:cNvPr id="9" name="순서도: 순차적 액세스 저장소 8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한</a:t>
            </a:r>
            <a:r>
              <a:rPr lang="ko-KR" altLang="en-US" b="1" dirty="0" smtClean="0"/>
              <a:t>옥의 이해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229600" cy="5411807"/>
          </a:xfrm>
        </p:spPr>
        <p:txBody>
          <a:bodyPr/>
          <a:lstStyle/>
          <a:p>
            <a:pPr>
              <a:buNone/>
            </a:pP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보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마룻대와 수직방향 </a:t>
            </a:r>
            <a:r>
              <a:rPr lang="ko-KR" altLang="en-US" sz="2400" dirty="0" err="1">
                <a:latin typeface="HY강B" pitchFamily="18" charset="-127"/>
                <a:ea typeface="HY강B" pitchFamily="18" charset="-127"/>
              </a:rPr>
              <a:t>으로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연결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도리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마룻대와 </a:t>
            </a:r>
            <a:r>
              <a:rPr lang="ko-KR" altLang="en-US" sz="2400" dirty="0" err="1">
                <a:latin typeface="HY강B" pitchFamily="18" charset="-127"/>
                <a:ea typeface="HY강B" pitchFamily="18" charset="-127"/>
              </a:rPr>
              <a:t>같은방향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err="1">
                <a:latin typeface="HY강B" pitchFamily="18" charset="-127"/>
                <a:ea typeface="HY강B" pitchFamily="18" charset="-127"/>
              </a:rPr>
              <a:t>으로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연결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마룻대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지붕의 꼭대기중심에 자리잡음</a:t>
            </a:r>
          </a:p>
          <a:p>
            <a:pPr>
              <a:buFontTx/>
              <a:buNone/>
            </a:pP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         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서까래를 </a:t>
            </a:r>
            <a:r>
              <a:rPr lang="ko-KR" altLang="en-US" sz="2400" dirty="0" err="1">
                <a:latin typeface="HY강B" pitchFamily="18" charset="-127"/>
                <a:ea typeface="HY강B" pitchFamily="18" charset="-127"/>
              </a:rPr>
              <a:t>걸기위한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나무</a:t>
            </a: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서까래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지붕을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덮을수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있도록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비스듬히 </a:t>
            </a:r>
          </a:p>
          <a:p>
            <a:pPr>
              <a:buFontTx/>
              <a:buNone/>
            </a:pP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           세운나무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err="1">
                <a:latin typeface="HY강B" pitchFamily="18" charset="-127"/>
                <a:ea typeface="HY강B" pitchFamily="18" charset="-127"/>
              </a:rPr>
              <a:t>편백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)</a:t>
            </a: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기둥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지붕을 받치는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목재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인발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기둥과 기둥 사이 끼우는 나무로 벽의 뼈대 </a:t>
            </a:r>
          </a:p>
          <a:p>
            <a:endParaRPr lang="ko-KR" altLang="en-US" sz="2800" dirty="0"/>
          </a:p>
          <a:p>
            <a:endParaRPr lang="ko-KR" altLang="en-US" sz="2800" dirty="0"/>
          </a:p>
          <a:p>
            <a:pPr>
              <a:buFontTx/>
              <a:buNone/>
            </a:pPr>
            <a:endParaRPr lang="en-US" altLang="ko-KR" sz="2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8" name="순서도: 순차적 액세스 저장소 7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한</a:t>
            </a:r>
            <a:r>
              <a:rPr lang="ko-KR" altLang="en-US" b="1" dirty="0" smtClean="0"/>
              <a:t>옥의 이해</a:t>
            </a:r>
            <a:endParaRPr lang="ko-KR" altLang="en-US" b="1" dirty="0"/>
          </a:p>
        </p:txBody>
      </p:sp>
      <p:sp>
        <p:nvSpPr>
          <p:cNvPr id="6" name="타원 5"/>
          <p:cNvSpPr/>
          <p:nvPr/>
        </p:nvSpPr>
        <p:spPr>
          <a:xfrm>
            <a:off x="755576" y="2180356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768209" y="3068960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767451" y="2636912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03834" y="3920423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815709" y="5253708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816467" y="4797910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12</a:t>
            </a:fld>
            <a:endParaRPr lang="en-US" altLang="ko-KR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ko-KR" altLang="en-US" sz="4000" b="1" dirty="0" err="1" smtClean="0">
                <a:latin typeface="HY강B" pitchFamily="18" charset="-127"/>
                <a:ea typeface="HY강B" pitchFamily="18" charset="-127"/>
              </a:rPr>
              <a:t>결구법</a:t>
            </a:r>
            <a:endParaRPr lang="ko-KR" altLang="en-US" sz="4000" b="1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6112" y="2780928"/>
            <a:ext cx="8497888" cy="5472113"/>
          </a:xfrm>
        </p:spPr>
        <p:txBody>
          <a:bodyPr/>
          <a:lstStyle/>
          <a:p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재료의 결구는 건축물을 이루는 각 부재를 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pPr>
              <a:buNone/>
            </a:pPr>
            <a:r>
              <a:rPr lang="en-US" altLang="ko-KR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ko-KR" altLang="en-US" dirty="0" smtClean="0">
                <a:latin typeface="HY강B" pitchFamily="18" charset="-127"/>
                <a:ea typeface="HY강B" pitchFamily="18" charset="-127"/>
              </a:rPr>
              <a:t>짜맞추는 일</a:t>
            </a:r>
            <a:endParaRPr lang="en-US" altLang="ko-KR" dirty="0" smtClean="0">
              <a:latin typeface="HY강B" pitchFamily="18" charset="-127"/>
              <a:ea typeface="HY강B" pitchFamily="18" charset="-127"/>
            </a:endParaRPr>
          </a:p>
          <a:p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1800" dirty="0" smtClean="0"/>
              <a:t>   </a:t>
            </a:r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13</a:t>
            </a:fld>
            <a:endParaRPr lang="en-US" altLang="ko-KR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0768"/>
            <a:ext cx="8229600" cy="777875"/>
          </a:xfrm>
        </p:spPr>
        <p:txBody>
          <a:bodyPr/>
          <a:lstStyle/>
          <a:p>
            <a:r>
              <a:rPr lang="ko-KR" altLang="en-US" sz="4000" b="1" dirty="0" err="1" smtClean="0">
                <a:latin typeface="HY강B" pitchFamily="18" charset="-127"/>
                <a:ea typeface="HY강B" pitchFamily="18" charset="-127"/>
              </a:rPr>
              <a:t>결구법</a:t>
            </a:r>
            <a:endParaRPr lang="ko-KR" altLang="en-US" sz="4000" b="1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ko-KR" altLang="en-US" sz="3600" b="1" dirty="0" smtClean="0">
                <a:latin typeface="HY강B" pitchFamily="18" charset="-127"/>
                <a:ea typeface="HY강B" pitchFamily="18" charset="-127"/>
              </a:rPr>
              <a:t>결구법의 종류</a:t>
            </a:r>
            <a:endParaRPr lang="en-US" altLang="ko-KR" sz="3600" b="1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ko-KR" sz="1400" dirty="0" smtClean="0"/>
              <a:t>     </a:t>
            </a:r>
            <a:r>
              <a:rPr lang="en-US" altLang="ko-KR" sz="1400" dirty="0" smtClean="0"/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이음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: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두 개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이상의 부재를 길이방향으로 이어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연결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      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하는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것  </a:t>
            </a: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맞춤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: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두 개 이상의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부재를 서로 직교 또는 경사각으로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     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접합하는 것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붙임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쪽매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: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두 개 이상의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부재를 섬유방향으로 평행하게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                              </a:t>
            </a:r>
            <a:endParaRPr lang="ko-KR" altLang="en-US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         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연결하는것</a:t>
            </a:r>
            <a:endParaRPr lang="ko-KR" altLang="en-US" sz="24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14</a:t>
            </a:fld>
            <a:endParaRPr lang="en-US" altLang="ko-KR"/>
          </a:p>
        </p:txBody>
      </p:sp>
      <p:sp>
        <p:nvSpPr>
          <p:cNvPr id="8" name="순서도: 순차적 액세스 저장소 7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결</a:t>
            </a:r>
            <a:r>
              <a:rPr lang="ko-KR" altLang="en-US" b="1" dirty="0" err="1" smtClean="0"/>
              <a:t>구법</a:t>
            </a:r>
            <a:endParaRPr lang="ko-KR" altLang="en-US" b="1" dirty="0"/>
          </a:p>
        </p:txBody>
      </p:sp>
      <p:sp>
        <p:nvSpPr>
          <p:cNvPr id="6" name="타원 5"/>
          <p:cNvSpPr/>
          <p:nvPr/>
        </p:nvSpPr>
        <p:spPr>
          <a:xfrm>
            <a:off x="611560" y="2852936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539552" y="3933056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39552" y="5085184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564060" y="2204864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15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3995936" y="764704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/>
              <a:t>이음</a:t>
            </a:r>
            <a:endParaRPr lang="ko-KR" altLang="en-US" sz="36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568" y="1412776"/>
          <a:ext cx="7992888" cy="5062313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  <a:gridCol w="2664296"/>
              </a:tblGrid>
              <a:tr h="13179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0" dirty="0">
                          <a:solidFill>
                            <a:srgbClr val="000000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방향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수평재와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수평재의 이음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- </a:t>
                      </a: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수평이음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수직 재와 수직재의 이음</a:t>
                      </a:r>
                      <a:r>
                        <a:rPr lang="en-US" altLang="ko-KR" sz="16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-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수직이음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84944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0" dirty="0">
                          <a:solidFill>
                            <a:srgbClr val="000000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위치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  <a:tileRect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2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열 심장 </a:t>
                      </a:r>
                      <a:r>
                        <a:rPr lang="ko-KR" altLang="en-US" sz="32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이음</a:t>
                      </a:r>
                      <a:endParaRPr lang="ko-KR" altLang="en-US" sz="32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2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공간 이음</a:t>
                      </a: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2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밑 받침 이음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심장이음은 소재의 중심부에서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수평재를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이어 대는 방법으로 수직 하중의 전달이 명확한 것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9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공간이음은 특수 한 상황 상부에서 오는 하중이 전혀 고려되지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않을때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사용하는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기법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.</a:t>
                      </a:r>
                      <a:endParaRPr lang="en-US" altLang="ko-KR" sz="1400" b="1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6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밑 받침 이음은 지지재의 상부에 위치하여 활용함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.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0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3000" dirty="0" err="1">
                          <a:solidFill>
                            <a:srgbClr val="000000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타부재</a:t>
                      </a:r>
                      <a:endParaRPr lang="ko-KR" altLang="en-US" sz="3000" dirty="0">
                        <a:solidFill>
                          <a:srgbClr val="00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쐐기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산지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촉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이음판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은장등과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1400" b="1" baseline="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같은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것에 의한 방법</a:t>
                      </a:r>
                    </a:p>
                  </a:txBody>
                  <a:tcPr marL="90311" marR="90311" marT="45156" marB="4515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44125"/>
            <a:ext cx="3672408" cy="139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683568" y="3294676"/>
            <a:ext cx="3672408" cy="49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갈퀴이음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부재를 갈퀴처럼 만들어 잇는 방법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252842"/>
            <a:ext cx="3672408" cy="161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683568" y="5886964"/>
            <a:ext cx="3672408" cy="49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맞댄이음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단순하게 평평한 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부재끝을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맞대어 연결하는 방법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828" y="1943142"/>
            <a:ext cx="3661996" cy="134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4860032" y="3294676"/>
            <a:ext cx="3672408" cy="49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맞장부이음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부재에 장부를 만들어 잇는 방법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252938"/>
            <a:ext cx="3672408" cy="162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4788024" y="5886964"/>
            <a:ext cx="3672408" cy="49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반턱이음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턱을 반씩 잇는 방법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4" name="슬라이드 번호 개체 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16</a:t>
            </a:fld>
            <a:endParaRPr lang="en-US" altLang="ko-KR"/>
          </a:p>
        </p:txBody>
      </p:sp>
      <p:sp>
        <p:nvSpPr>
          <p:cNvPr id="18" name="TextBox 17"/>
          <p:cNvSpPr txBox="1"/>
          <p:nvPr/>
        </p:nvSpPr>
        <p:spPr>
          <a:xfrm>
            <a:off x="4018002" y="1268760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/>
              <a:t>이음</a:t>
            </a:r>
            <a:endParaRPr lang="ko-KR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17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3995936" y="908720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/>
              <a:t>맞춤</a:t>
            </a:r>
            <a:endParaRPr lang="ko-KR" altLang="en-US" sz="36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395536" y="1556792"/>
          <a:ext cx="8352929" cy="4968552"/>
        </p:xfrm>
        <a:graphic>
          <a:graphicData uri="http://schemas.openxmlformats.org/drawingml/2006/table">
            <a:tbl>
              <a:tblPr/>
              <a:tblGrid>
                <a:gridCol w="2158668"/>
                <a:gridCol w="2017795"/>
                <a:gridCol w="2088233"/>
                <a:gridCol w="2088233"/>
              </a:tblGrid>
              <a:tr h="6387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끼움법에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의함</a:t>
                      </a: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통끼움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턱끼움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장부끼움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</a:tr>
              <a:tr h="16315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한쪽부재에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다른 부재의 전체가 들어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갈수있는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홈을 파서 결구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홈을파고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끼움 부재에는 턱을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깍아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접합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기둥에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끼움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할때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주로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이용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1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짜임기법에 의함</a:t>
                      </a: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턱짜임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사괘짜임</a:t>
                      </a: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연귀짜임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</a:tr>
              <a:tr h="20341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두 부재에 모두 턱을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만들어 서로 직각되거나 경사지게 물리게 함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보 머리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또는 보 방향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첨차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를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십자형으로 짜임</a:t>
                      </a: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직각이나 경사로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교차되게 서로 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45 °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또는 맞닿는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각도의 반으로 </a:t>
                      </a:r>
                      <a:r>
                        <a:rPr lang="ko-KR" altLang="en-US" sz="16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빗잘라대는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맞춤기법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marL="83507" marR="83507" marT="41753" marB="4175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8" name="TextBox 7"/>
          <p:cNvSpPr txBox="1"/>
          <p:nvPr/>
        </p:nvSpPr>
        <p:spPr>
          <a:xfrm>
            <a:off x="4018002" y="12687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/>
              <a:t>맞춤</a:t>
            </a:r>
            <a:endParaRPr lang="ko-KR" altLang="en-US" sz="3600" b="1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193" y="2060848"/>
            <a:ext cx="37444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624193" y="3356992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가름장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맞춤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가운데를 도려 내어 두 갈래로 갈라지게 한 장부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800657" y="3356992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반턱맞춤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위의부재가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업힐장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아래부재 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받을장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기둥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모서리사용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57" y="2060848"/>
            <a:ext cx="3744416" cy="13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193" y="4149080"/>
            <a:ext cx="37444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직사각형 13"/>
          <p:cNvSpPr/>
          <p:nvPr/>
        </p:nvSpPr>
        <p:spPr>
          <a:xfrm>
            <a:off x="624193" y="5661248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사개맞춤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기둥머리에 사용 </a:t>
            </a:r>
            <a:endParaRPr lang="en-US" altLang="ko-KR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기둥의 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터진부분에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4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개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57" y="4149080"/>
            <a:ext cx="37444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직사각형 15"/>
          <p:cNvSpPr/>
          <p:nvPr/>
        </p:nvSpPr>
        <p:spPr>
          <a:xfrm>
            <a:off x="4800657" y="5589240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사분턱맞춤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부재가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4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개 겹쳐져 맞추어지는 것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19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3372372" y="1124744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/>
              <a:t>붙임</a:t>
            </a:r>
            <a:r>
              <a:rPr lang="en-US" altLang="ko-KR" sz="3600" b="1" dirty="0" smtClean="0"/>
              <a:t>(</a:t>
            </a:r>
            <a:r>
              <a:rPr lang="ko-KR" altLang="en-US" sz="3600" b="1" dirty="0" smtClean="0"/>
              <a:t>쪽매</a:t>
            </a:r>
            <a:r>
              <a:rPr lang="en-US" altLang="ko-KR" sz="3600" b="1" dirty="0" smtClean="0"/>
              <a:t>)</a:t>
            </a:r>
            <a:endParaRPr lang="ko-KR" altLang="en-US" sz="36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539552" y="1988841"/>
          <a:ext cx="8280920" cy="4361532"/>
        </p:xfrm>
        <a:graphic>
          <a:graphicData uri="http://schemas.openxmlformats.org/drawingml/2006/table">
            <a:tbl>
              <a:tblPr/>
              <a:tblGrid>
                <a:gridCol w="1712049"/>
                <a:gridCol w="6568871"/>
              </a:tblGrid>
              <a:tr h="16473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결구에 </a:t>
                      </a:r>
                      <a:endParaRPr lang="en-US" altLang="ko-KR" sz="2000" dirty="0" smtClean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의한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부분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이음법과 달리 널 옆면을 소형이나 중형의 켤 톱으로 자르거나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대패질 </a:t>
                      </a:r>
                      <a:r>
                        <a:rPr lang="ko-KR" altLang="en-US" sz="2000" dirty="0" err="1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을하여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서로 맞대어 결구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혀에 </a:t>
                      </a:r>
                      <a:endParaRPr lang="en-US" altLang="ko-KR" sz="2000" dirty="0" smtClean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의한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부분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부재 옆면과 홈을 만들고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,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동일 재질이나 다른 재질의 나무로 혀를 만들고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.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연결되는 두 널 부재의 옆면에는 홈을 만들어 붙임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7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err="1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타부재의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 </a:t>
                      </a:r>
                      <a:endParaRPr lang="en-US" altLang="ko-KR" sz="2000" dirty="0" smtClean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보강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HY강B" pitchFamily="18" charset="-127"/>
                        <a:ea typeface="HY강B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BEAC7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결구 부분의 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형태나 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HY강B" pitchFamily="18" charset="-127"/>
                          <a:ea typeface="HY강B" pitchFamily="18" charset="-127"/>
                        </a:rPr>
                        <a:t>혀에 따른 붙임이 갖는 단점을 타 부재로 보완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96415" y="1232377"/>
            <a:ext cx="4211960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ct val="20000"/>
              </a:spcBef>
              <a:defRPr/>
            </a:pPr>
            <a:r>
              <a:rPr lang="en-US" altLang="ko-KR" sz="2400" b="1" kern="0" dirty="0" smtClean="0">
                <a:latin typeface="HY강B" pitchFamily="18" charset="-127"/>
                <a:ea typeface="HY강B" pitchFamily="18" charset="-127"/>
              </a:rPr>
              <a:t>1.</a:t>
            </a:r>
            <a:r>
              <a:rPr lang="ko-KR" altLang="en-US" sz="2400" b="1" kern="0" dirty="0" smtClean="0">
                <a:latin typeface="HY강B" pitchFamily="18" charset="-127"/>
                <a:ea typeface="HY강B" pitchFamily="18" charset="-127"/>
              </a:rPr>
              <a:t>전통가옥의 특징</a:t>
            </a: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ko-KR" sz="2400" b="1" kern="0" dirty="0" smtClean="0"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400" b="1" kern="0" dirty="0" smtClean="0">
                <a:latin typeface="HY강B" pitchFamily="18" charset="-127"/>
                <a:ea typeface="HY강B" pitchFamily="18" charset="-127"/>
              </a:rPr>
              <a:t>한옥의 이해</a:t>
            </a: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ko-KR" sz="2400" b="1" kern="0" dirty="0" smtClean="0"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400" b="1" kern="0" dirty="0" err="1" smtClean="0">
                <a:latin typeface="HY강B" pitchFamily="18" charset="-127"/>
                <a:ea typeface="HY강B" pitchFamily="18" charset="-127"/>
              </a:rPr>
              <a:t>결구법</a:t>
            </a: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altLang="ko-KR" sz="2400" b="1" kern="0" dirty="0" smtClean="0">
              <a:latin typeface="HY강B" pitchFamily="18" charset="-127"/>
              <a:ea typeface="HY강B" pitchFamily="18" charset="-127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ko-KR" sz="2400" b="1" kern="0" dirty="0" smtClean="0">
                <a:latin typeface="HY강B" pitchFamily="18" charset="-127"/>
                <a:ea typeface="HY강B" pitchFamily="18" charset="-127"/>
              </a:rPr>
              <a:t>4.</a:t>
            </a:r>
            <a:r>
              <a:rPr lang="ko-KR" altLang="en-US" sz="2400" b="1" kern="0" dirty="0" smtClean="0">
                <a:latin typeface="HY강B" pitchFamily="18" charset="-127"/>
                <a:ea typeface="HY강B" pitchFamily="18" charset="-127"/>
              </a:rPr>
              <a:t> 한옥의 아름다움</a:t>
            </a:r>
          </a:p>
          <a:p>
            <a:endParaRPr lang="ko-KR" altLang="en-US" sz="2400" b="1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6" name="TextBox 5"/>
          <p:cNvSpPr txBox="1"/>
          <p:nvPr/>
        </p:nvSpPr>
        <p:spPr>
          <a:xfrm>
            <a:off x="539552" y="3140968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smtClean="0">
                <a:latin typeface="HY강B" pitchFamily="18" charset="-127"/>
                <a:ea typeface="HY강B" pitchFamily="18" charset="-127"/>
              </a:rPr>
              <a:t>목        차</a:t>
            </a:r>
            <a:endParaRPr lang="ko-KR" altLang="en-US" sz="3200" b="1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1" name="왼쪽 중괄호 20"/>
          <p:cNvSpPr/>
          <p:nvPr/>
        </p:nvSpPr>
        <p:spPr>
          <a:xfrm>
            <a:off x="3262465" y="1352643"/>
            <a:ext cx="1224136" cy="4248472"/>
          </a:xfrm>
          <a:prstGeom prst="leftBrace">
            <a:avLst>
              <a:gd name="adj1" fmla="val 17064"/>
              <a:gd name="adj2" fmla="val 48901"/>
            </a:avLst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7"/>
            <a:ext cx="3816424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539552" y="3140968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가름장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맞춤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가운데를 도려 내어 두 갈래로 갈라지게 한 장부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7"/>
            <a:ext cx="388843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4644008" y="5445224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빗쪽매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39552" y="5445224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반턱쪽매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716016" y="3140968"/>
            <a:ext cx="37444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내림주먹장붙임</a:t>
            </a:r>
            <a:endParaRPr lang="ko-KR" altLang="en-US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77072"/>
            <a:ext cx="374441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77072"/>
            <a:ext cx="374865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21</a:t>
            </a:fld>
            <a:endParaRPr lang="en-US" altLang="ko-KR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ko-KR" altLang="en-US" sz="4000" b="1" dirty="0" smtClean="0"/>
              <a:t>한옥의 아름다움</a:t>
            </a:r>
            <a:endParaRPr lang="ko-KR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404" y="2277367"/>
            <a:ext cx="5113338" cy="5472113"/>
          </a:xfrm>
        </p:spPr>
        <p:txBody>
          <a:bodyPr/>
          <a:lstStyle/>
          <a:p>
            <a:pPr>
              <a:lnSpc>
                <a:spcPct val="130000"/>
              </a:lnSpc>
              <a:buNone/>
            </a:pPr>
            <a:endParaRPr lang="ko-KR" altLang="en-US" sz="2000" b="1" dirty="0"/>
          </a:p>
          <a:p>
            <a:pPr>
              <a:lnSpc>
                <a:spcPct val="130000"/>
              </a:lnSpc>
              <a:buFontTx/>
              <a:buNone/>
            </a:pPr>
            <a:endParaRPr lang="en-US" altLang="ko-KR" sz="2400" dirty="0" smtClean="0"/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2400" dirty="0" smtClean="0"/>
              <a:t>  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소박한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우리의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정서 표현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ko-KR" altLang="en-US" sz="2400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-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쾌적한 주거환경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ko-KR" altLang="en-US" sz="2400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환경친화형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생태 건축물</a:t>
            </a:r>
          </a:p>
        </p:txBody>
      </p:sp>
      <p:pic>
        <p:nvPicPr>
          <p:cNvPr id="198661" name="Picture 5" descr="EMB00000940002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659" y="1771749"/>
            <a:ext cx="3779837" cy="3673475"/>
          </a:xfrm>
          <a:prstGeom prst="rect">
            <a:avLst/>
          </a:prstGeom>
          <a:noFill/>
        </p:spPr>
      </p:pic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5680075" y="5391150"/>
            <a:ext cx="2924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자연경관과 잘 어우러진 </a:t>
            </a: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한옥 </a:t>
            </a:r>
            <a:r>
              <a:rPr lang="en-US" altLang="ko-KR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양동마을</a:t>
            </a:r>
            <a:r>
              <a:rPr lang="ko-KR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22</a:t>
            </a:fld>
            <a:endParaRPr lang="en-US" altLang="ko-KR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-1712938" y="1700809"/>
            <a:ext cx="8229600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ko-KR" altLang="en-US" sz="2800" b="1" dirty="0" smtClean="0"/>
              <a:t>목조주택으로서 한옥의 미학</a:t>
            </a:r>
            <a:r>
              <a:rPr lang="ko-KR" altLang="en-US" sz="2800" dirty="0" smtClean="0"/>
              <a:t> </a:t>
            </a:r>
            <a:endParaRPr kumimoji="1" lang="ko-KR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14193" y="4857285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전통적인 한옥 인테리어와 현대도시주택 유형이 융합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전통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현대의 아름다움 </a:t>
            </a:r>
            <a:r>
              <a:rPr lang="ko-KR" altLang="en-US" sz="2400" b="1" dirty="0" smtClean="0">
                <a:latin typeface="HY강B" pitchFamily="18" charset="-127"/>
                <a:ea typeface="HY강B" pitchFamily="18" charset="-127"/>
              </a:rPr>
              <a:t>조화</a:t>
            </a:r>
            <a:endParaRPr lang="ko-KR" altLang="en-US" sz="2400" dirty="0" smtClean="0"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6" name="내용 개체 틀 5" descr="한옥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351822" cy="3024336"/>
          </a:xfrm>
        </p:spPr>
      </p:pic>
      <p:pic>
        <p:nvPicPr>
          <p:cNvPr id="5122" name="Picture 2" descr="C:\Users\FuckU\Desktop\변태종호\양인교수님\한옥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5"/>
            <a:ext cx="4248472" cy="3168352"/>
          </a:xfrm>
          <a:prstGeom prst="rect">
            <a:avLst/>
          </a:prstGeom>
          <a:noFill/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8" name="순서도: 순차적 액세스 저장소 7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10527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한옥의 아름다움 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24</a:t>
            </a:fld>
            <a:endParaRPr lang="en-US" altLang="ko-K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002" t="49253" r="26178" b="10729"/>
          <a:stretch>
            <a:fillRect/>
          </a:stretch>
        </p:blipFill>
        <p:spPr bwMode="auto">
          <a:xfrm>
            <a:off x="323528" y="1196752"/>
            <a:ext cx="475252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4048" y="1196752"/>
            <a:ext cx="388843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latin typeface="HY강B" pitchFamily="18" charset="-127"/>
                <a:ea typeface="HY강B" pitchFamily="18" charset="-127"/>
              </a:rPr>
              <a:t>한옥의 두 얼굴</a:t>
            </a:r>
            <a:endParaRPr lang="en-US" altLang="ko-KR" sz="32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32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200" dirty="0" smtClean="0">
                <a:latin typeface="HY강B" pitchFamily="18" charset="-127"/>
                <a:ea typeface="HY강B" pitchFamily="18" charset="-127"/>
              </a:rPr>
              <a:t>– ‘</a:t>
            </a:r>
            <a:r>
              <a:rPr lang="ko-KR" altLang="en-US" sz="3200" dirty="0" err="1" smtClean="0">
                <a:latin typeface="HY강B" pitchFamily="18" charset="-127"/>
                <a:ea typeface="HY강B" pitchFamily="18" charset="-127"/>
              </a:rPr>
              <a:t>디어</a:t>
            </a:r>
            <a:r>
              <a:rPr lang="ko-KR" altLang="en-US" sz="32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3200" dirty="0" err="1" smtClean="0">
                <a:latin typeface="HY강B" pitchFamily="18" charset="-127"/>
                <a:ea typeface="HY강B" pitchFamily="18" charset="-127"/>
              </a:rPr>
              <a:t>프렌즈</a:t>
            </a:r>
            <a:r>
              <a:rPr lang="en-US" altLang="ko-KR" sz="3200" dirty="0" smtClean="0">
                <a:latin typeface="HY강B" pitchFamily="18" charset="-127"/>
                <a:ea typeface="HY강B" pitchFamily="18" charset="-127"/>
              </a:rPr>
              <a:t>’</a:t>
            </a:r>
          </a:p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평일엔  작업공간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으로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주말에는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카페로 변신하는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디어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err="1" smtClean="0">
                <a:latin typeface="HY강B" pitchFamily="18" charset="-127"/>
                <a:ea typeface="HY강B" pitchFamily="18" charset="-127"/>
              </a:rPr>
              <a:t>프렌즈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기존한옥 설계의 틀을 깨고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높은 대지를 활용해 전망 좋은 테라스와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지하에 카페 공간을 만들어 낸 것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25</a:t>
            </a:fld>
            <a:endParaRPr lang="en-US" altLang="ko-KR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052736"/>
            <a:ext cx="8229600" cy="777875"/>
          </a:xfrm>
        </p:spPr>
        <p:txBody>
          <a:bodyPr/>
          <a:lstStyle/>
          <a:p>
            <a:r>
              <a:rPr lang="ko-KR" altLang="en-US" sz="3200" b="1" dirty="0" smtClean="0"/>
              <a:t>전주한옥마을</a:t>
            </a:r>
            <a:endParaRPr lang="ko-KR" altLang="en-US" sz="3200" b="1" dirty="0"/>
          </a:p>
        </p:txBody>
      </p:sp>
      <p:sp>
        <p:nvSpPr>
          <p:cNvPr id="9" name="순서도: 순차적 액세스 저장소 8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건</a:t>
            </a:r>
            <a:r>
              <a:rPr lang="ko-KR" altLang="en-US" b="1" dirty="0" smtClean="0"/>
              <a:t>축과 목재 문화</a:t>
            </a:r>
            <a:endParaRPr lang="ko-KR" altLang="en-US" b="1" dirty="0"/>
          </a:p>
        </p:txBody>
      </p:sp>
      <p:pic>
        <p:nvPicPr>
          <p:cNvPr id="6" name="그림 5" descr="060101_img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000240"/>
            <a:ext cx="583518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ko-KR" altLang="en-US" sz="4000" b="1" dirty="0" smtClean="0">
                <a:latin typeface="HY강B" pitchFamily="18" charset="-127"/>
                <a:ea typeface="HY강B" pitchFamily="18" charset="-127"/>
              </a:rPr>
              <a:t>전통 가옥의 특징</a:t>
            </a:r>
            <a:endParaRPr lang="ko-KR" altLang="en-US" sz="4000" b="1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4</a:t>
            </a:fld>
            <a:endParaRPr lang="en-US" altLang="ko-KR"/>
          </a:p>
        </p:txBody>
      </p:sp>
      <p:sp>
        <p:nvSpPr>
          <p:cNvPr id="6" name="직사각형 5"/>
          <p:cNvSpPr/>
          <p:nvPr/>
        </p:nvSpPr>
        <p:spPr>
          <a:xfrm>
            <a:off x="827584" y="1844824"/>
            <a:ext cx="3240360" cy="158417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200000"/>
              </a:lnSpc>
            </a:pPr>
            <a:r>
              <a:rPr lang="ko-KR" altLang="en-US" b="1" dirty="0" smtClean="0"/>
              <a:t>공간조성 및 구성 </a:t>
            </a:r>
            <a:endParaRPr lang="ko-KR" altLang="en-US" b="1" dirty="0"/>
          </a:p>
        </p:txBody>
      </p:sp>
      <p:sp>
        <p:nvSpPr>
          <p:cNvPr id="10" name="직사각형 9"/>
          <p:cNvSpPr/>
          <p:nvPr/>
        </p:nvSpPr>
        <p:spPr>
          <a:xfrm>
            <a:off x="827584" y="4365104"/>
            <a:ext cx="3240360" cy="15841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50000"/>
              </a:lnSpc>
            </a:pPr>
            <a:endParaRPr lang="en-US" altLang="ko-KR" dirty="0" smtClean="0"/>
          </a:p>
          <a:p>
            <a:pPr algn="ctr">
              <a:lnSpc>
                <a:spcPct val="250000"/>
              </a:lnSpc>
            </a:pPr>
            <a:r>
              <a:rPr lang="ko-KR" altLang="en-US" b="1" dirty="0" smtClean="0"/>
              <a:t>궁극적인 </a:t>
            </a:r>
            <a:r>
              <a:rPr lang="ko-KR" altLang="en-US" b="1" dirty="0" err="1" smtClean="0"/>
              <a:t>심미감</a:t>
            </a:r>
            <a:r>
              <a:rPr lang="ko-KR" altLang="en-US" b="1" dirty="0" smtClean="0"/>
              <a:t> 만족</a:t>
            </a:r>
            <a:endParaRPr lang="ko-KR" altLang="en-US" b="1" dirty="0"/>
          </a:p>
        </p:txBody>
      </p:sp>
      <p:sp>
        <p:nvSpPr>
          <p:cNvPr id="11" name="직사각형 10"/>
          <p:cNvSpPr/>
          <p:nvPr/>
        </p:nvSpPr>
        <p:spPr>
          <a:xfrm>
            <a:off x="4716016" y="1844824"/>
            <a:ext cx="3240360" cy="15841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200000"/>
              </a:lnSpc>
            </a:pPr>
            <a:r>
              <a:rPr lang="ko-KR" altLang="en-US" b="1" dirty="0" smtClean="0"/>
              <a:t>자연과의 순응 및 조화</a:t>
            </a:r>
            <a:endParaRPr lang="ko-KR" altLang="en-US" b="1" dirty="0"/>
          </a:p>
        </p:txBody>
      </p:sp>
      <p:sp>
        <p:nvSpPr>
          <p:cNvPr id="12" name="직사각형 11"/>
          <p:cNvSpPr/>
          <p:nvPr/>
        </p:nvSpPr>
        <p:spPr>
          <a:xfrm>
            <a:off x="4716016" y="4365104"/>
            <a:ext cx="3240360" cy="15841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buNone/>
            </a:pPr>
            <a:endParaRPr lang="en-US" altLang="ko-KR" dirty="0" smtClean="0"/>
          </a:p>
          <a:p>
            <a:pPr algn="ctr">
              <a:lnSpc>
                <a:spcPct val="130000"/>
              </a:lnSpc>
              <a:buNone/>
            </a:pPr>
            <a:endParaRPr lang="en-US" altLang="ko-KR" dirty="0" smtClean="0"/>
          </a:p>
          <a:p>
            <a:pPr algn="ctr">
              <a:lnSpc>
                <a:spcPct val="130000"/>
              </a:lnSpc>
              <a:buNone/>
            </a:pPr>
            <a:endParaRPr lang="en-US" altLang="ko-KR" dirty="0" smtClean="0"/>
          </a:p>
          <a:p>
            <a:pPr algn="ctr">
              <a:lnSpc>
                <a:spcPct val="130000"/>
              </a:lnSpc>
              <a:buNone/>
            </a:pPr>
            <a:endParaRPr lang="en-US" altLang="ko-KR" dirty="0" smtClean="0"/>
          </a:p>
          <a:p>
            <a:pPr algn="ctr">
              <a:lnSpc>
                <a:spcPct val="130000"/>
              </a:lnSpc>
              <a:buNone/>
            </a:pPr>
            <a:r>
              <a:rPr lang="ko-KR" altLang="en-US" b="1" dirty="0" smtClean="0"/>
              <a:t>건축조형예술</a:t>
            </a:r>
          </a:p>
          <a:p>
            <a:pPr algn="ctr">
              <a:lnSpc>
                <a:spcPct val="200000"/>
              </a:lnSpc>
            </a:pPr>
            <a:endParaRPr lang="ko-KR" altLang="en-US" dirty="0"/>
          </a:p>
        </p:txBody>
      </p:sp>
      <p:pic>
        <p:nvPicPr>
          <p:cNvPr id="5" name="그림 4" descr="dfgdf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852936"/>
            <a:ext cx="3312368" cy="2206374"/>
          </a:xfrm>
          <a:prstGeom prst="roundRect">
            <a:avLst/>
          </a:prstGeom>
        </p:spPr>
      </p:pic>
      <p:sp>
        <p:nvSpPr>
          <p:cNvPr id="15" name="순서도: 순차적 액세스 저장소 14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전</a:t>
            </a:r>
            <a:r>
              <a:rPr lang="ko-KR" altLang="en-US" b="1" dirty="0" smtClean="0"/>
              <a:t>통 가옥의 특징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311"/>
            <a:ext cx="8497888" cy="547211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ko-KR" altLang="en-US" sz="2800" b="1" dirty="0">
                <a:latin typeface="HY강B" pitchFamily="18" charset="-127"/>
                <a:ea typeface="HY강B" pitchFamily="18" charset="-127"/>
              </a:rPr>
              <a:t>전통 </a:t>
            </a:r>
            <a:r>
              <a:rPr lang="ko-KR" altLang="en-US" sz="2800" b="1" dirty="0" smtClean="0">
                <a:latin typeface="HY강B" pitchFamily="18" charset="-127"/>
                <a:ea typeface="HY강B" pitchFamily="18" charset="-127"/>
              </a:rPr>
              <a:t>가옥의 </a:t>
            </a:r>
            <a:r>
              <a:rPr lang="ko-KR" altLang="en-US" sz="2800" b="1" dirty="0">
                <a:latin typeface="HY강B" pitchFamily="18" charset="-127"/>
                <a:ea typeface="HY강B" pitchFamily="18" charset="-127"/>
              </a:rPr>
              <a:t>특징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1800" dirty="0">
                <a:latin typeface="HY강B" pitchFamily="18" charset="-127"/>
                <a:ea typeface="HY강B" pitchFamily="18" charset="-127"/>
              </a:rPr>
              <a:t> 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자연 환경에 대한 순응과 적응 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자연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상태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그대로 보전</a:t>
            </a:r>
            <a:endParaRPr lang="en-US" altLang="ko-KR" sz="2400" dirty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 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2400" dirty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자연을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고려하여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건물의 경관을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조화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-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시각적으로 건물전체에 </a:t>
            </a:r>
            <a:r>
              <a:rPr lang="ko-KR" altLang="en-US" sz="2400" dirty="0">
                <a:latin typeface="HY강B" pitchFamily="18" charset="-127"/>
                <a:ea typeface="HY강B" pitchFamily="18" charset="-127"/>
              </a:rPr>
              <a:t>안정감을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줌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</a:t>
            </a:r>
            <a:endParaRPr lang="ko-KR" altLang="en-US" sz="2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5</a:t>
            </a:fld>
            <a:endParaRPr lang="en-US" altLang="ko-KR"/>
          </a:p>
        </p:txBody>
      </p:sp>
      <p:sp>
        <p:nvSpPr>
          <p:cNvPr id="5" name="순서도: 순차적 액세스 저장소 4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건</a:t>
            </a:r>
            <a:r>
              <a:rPr lang="ko-KR" altLang="en-US" b="1" dirty="0" smtClean="0"/>
              <a:t>축과 목재 문화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143000"/>
          </a:xfrm>
        </p:spPr>
        <p:txBody>
          <a:bodyPr/>
          <a:lstStyle/>
          <a:p>
            <a:r>
              <a:rPr lang="ko-KR" altLang="en-US" sz="4000" b="1" dirty="0" smtClean="0">
                <a:latin typeface="HY강B" pitchFamily="18" charset="-127"/>
                <a:ea typeface="HY강B" pitchFamily="18" charset="-127"/>
              </a:rPr>
              <a:t>한옥의 이해</a:t>
            </a:r>
            <a:endParaRPr lang="ko-KR" altLang="en-US" sz="4000" b="1" dirty="0">
              <a:latin typeface="HY강B" pitchFamily="18" charset="-127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85887"/>
            <a:ext cx="8964612" cy="5472113"/>
          </a:xfrm>
        </p:spPr>
        <p:txBody>
          <a:bodyPr/>
          <a:lstStyle/>
          <a:p>
            <a:pPr>
              <a:lnSpc>
                <a:spcPct val="130000"/>
              </a:lnSpc>
              <a:buNone/>
            </a:pPr>
            <a:r>
              <a:rPr lang="ko-KR" altLang="en-US" sz="2400" dirty="0" smtClean="0"/>
              <a:t>   </a:t>
            </a:r>
            <a:endParaRPr lang="en-US" altLang="ko-KR" sz="2400" dirty="0" smtClean="0"/>
          </a:p>
          <a:p>
            <a:pPr>
              <a:lnSpc>
                <a:spcPct val="130000"/>
              </a:lnSpc>
              <a:buNone/>
            </a:pPr>
            <a:r>
              <a:rPr lang="en-US" altLang="ko-KR" sz="2400" dirty="0" smtClean="0"/>
              <a:t>    </a:t>
            </a:r>
            <a:r>
              <a:rPr lang="ko-KR" altLang="en-US" sz="2400" dirty="0" smtClean="0"/>
              <a:t>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한국의 전통양식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주거형태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환기와 온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습도조절 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    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원적외선 방출</a:t>
            </a:r>
            <a:r>
              <a:rPr lang="en-US" altLang="ko-KR" sz="24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방사선 차단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None/>
            </a:pPr>
            <a:r>
              <a:rPr lang="ko-KR" altLang="en-US" sz="2400" dirty="0" smtClean="0">
                <a:latin typeface="HY강B" pitchFamily="18" charset="-127"/>
                <a:ea typeface="HY강B" pitchFamily="18" charset="-127"/>
              </a:rPr>
              <a:t>     소나무를 많이 사용</a:t>
            </a:r>
            <a:endParaRPr lang="en-US" altLang="ko-KR" sz="24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None/>
            </a:pPr>
            <a:endParaRPr lang="en-US" altLang="ko-KR" sz="2400" dirty="0" smtClean="0"/>
          </a:p>
          <a:p>
            <a:pPr>
              <a:lnSpc>
                <a:spcPct val="130000"/>
              </a:lnSpc>
              <a:buNone/>
            </a:pPr>
            <a:r>
              <a:rPr lang="ko-KR" altLang="en-US" sz="2400" dirty="0" smtClean="0"/>
              <a:t>     </a:t>
            </a:r>
            <a:r>
              <a:rPr lang="en-US" altLang="ko-KR" sz="2400" dirty="0" smtClean="0"/>
              <a:t> </a:t>
            </a:r>
          </a:p>
          <a:p>
            <a:pPr>
              <a:lnSpc>
                <a:spcPct val="130000"/>
              </a:lnSpc>
              <a:buNone/>
            </a:pPr>
            <a:r>
              <a:rPr lang="en-US" altLang="ko-KR" sz="2400" dirty="0" smtClean="0"/>
              <a:t>     </a:t>
            </a:r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7</a:t>
            </a:fld>
            <a:endParaRPr lang="en-US" altLang="ko-KR"/>
          </a:p>
        </p:txBody>
      </p:sp>
      <p:sp>
        <p:nvSpPr>
          <p:cNvPr id="8" name="순서도: 순차적 액세스 저장소 7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한</a:t>
            </a:r>
            <a:r>
              <a:rPr lang="ko-KR" altLang="en-US" b="1" dirty="0" smtClean="0"/>
              <a:t>옥의 이해</a:t>
            </a:r>
            <a:endParaRPr lang="ko-KR" altLang="en-US" b="1" dirty="0"/>
          </a:p>
        </p:txBody>
      </p:sp>
      <p:sp>
        <p:nvSpPr>
          <p:cNvPr id="7" name="타원 6"/>
          <p:cNvSpPr/>
          <p:nvPr/>
        </p:nvSpPr>
        <p:spPr>
          <a:xfrm>
            <a:off x="357158" y="2714620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57158" y="3286124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357158" y="4357694"/>
            <a:ext cx="144016" cy="144016"/>
          </a:xfrm>
          <a:prstGeom prst="ellipse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 descr="0218_img0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2924944"/>
            <a:ext cx="471601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27" y="1484784"/>
            <a:ext cx="8713787" cy="187220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ko-KR" altLang="en-US" sz="2800" b="1" dirty="0">
                <a:latin typeface="HY강B" pitchFamily="18" charset="-127"/>
                <a:ea typeface="HY강B" pitchFamily="18" charset="-127"/>
              </a:rPr>
              <a:t>목조건물의 기본구조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1800" dirty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1800" dirty="0">
                <a:latin typeface="HY강B" pitchFamily="18" charset="-127"/>
                <a:ea typeface="HY강B" pitchFamily="18" charset="-127"/>
              </a:rPr>
              <a:t>-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 </a:t>
            </a:r>
            <a:r>
              <a:rPr lang="ko-KR" altLang="en-US" sz="2000" dirty="0" err="1" smtClean="0">
                <a:latin typeface="HY강B" pitchFamily="18" charset="-127"/>
                <a:ea typeface="HY강B" pitchFamily="18" charset="-127"/>
              </a:rPr>
              <a:t>대량식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000" dirty="0" err="1">
                <a:latin typeface="HY강B" pitchFamily="18" charset="-127"/>
                <a:ea typeface="HY강B" pitchFamily="18" charset="-127"/>
              </a:rPr>
              <a:t>擡梁式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), </a:t>
            </a:r>
            <a:r>
              <a:rPr lang="ko-KR" altLang="en-US" sz="2000" dirty="0" err="1">
                <a:latin typeface="HY강B" pitchFamily="18" charset="-127"/>
                <a:ea typeface="HY강B" pitchFamily="18" charset="-127"/>
              </a:rPr>
              <a:t>정간식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000" dirty="0" err="1">
                <a:latin typeface="HY강B" pitchFamily="18" charset="-127"/>
                <a:ea typeface="HY강B" pitchFamily="18" charset="-127"/>
              </a:rPr>
              <a:t>井幹式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) 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및 천두식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穿斗式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으로 대별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   - </a:t>
            </a:r>
            <a:r>
              <a:rPr lang="ko-KR" altLang="en-US" sz="2000" dirty="0" err="1">
                <a:latin typeface="HY강B" pitchFamily="18" charset="-127"/>
                <a:ea typeface="HY강B" pitchFamily="18" charset="-127"/>
              </a:rPr>
              <a:t>대량식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 구조는 기둥을 세우고 보를 얹어 골조를 이루는 방식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   </a:t>
            </a:r>
            <a:r>
              <a:rPr lang="en-US" altLang="ko-KR" sz="2000" dirty="0"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000" dirty="0" err="1">
                <a:latin typeface="HY강B" pitchFamily="18" charset="-127"/>
                <a:ea typeface="HY강B" pitchFamily="18" charset="-127"/>
              </a:rPr>
              <a:t>정간식은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 일명 귀틀집으로 불리는 것으로서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산간지역의 민가에만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분포</a:t>
            </a:r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ko-KR" altLang="en-US" sz="1800" dirty="0"/>
          </a:p>
          <a:p>
            <a:pPr>
              <a:lnSpc>
                <a:spcPct val="130000"/>
              </a:lnSpc>
              <a:buFontTx/>
              <a:buNone/>
            </a:pPr>
            <a:r>
              <a:rPr lang="ko-KR" altLang="en-US" sz="1800" dirty="0"/>
              <a:t>  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8</a:t>
            </a:fld>
            <a:endParaRPr lang="en-US" altLang="ko-KR"/>
          </a:p>
        </p:txBody>
      </p:sp>
      <p:sp>
        <p:nvSpPr>
          <p:cNvPr id="10" name="순서도: 순차적 액세스 저장소 9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한</a:t>
            </a:r>
            <a:r>
              <a:rPr lang="ko-KR" altLang="en-US" b="1" dirty="0" smtClean="0"/>
              <a:t>옥의 이해</a:t>
            </a:r>
            <a:endParaRPr lang="ko-KR" altLang="en-US" b="1" dirty="0"/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341914" y="6134526"/>
            <a:ext cx="20779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대량식</a:t>
            </a:r>
            <a:r>
              <a:rPr lang="ko-KR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목구조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 </a:t>
            </a: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5652120" y="6181273"/>
            <a:ext cx="21423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정간식</a:t>
            </a:r>
            <a:r>
              <a:rPr lang="ko-KR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HY강B" pitchFamily="18" charset="-127"/>
                <a:ea typeface="HY강B" pitchFamily="18" charset="-127"/>
              </a:rPr>
              <a:t> 구조</a:t>
            </a:r>
            <a:r>
              <a:rPr lang="ko-KR" altLang="en-US" sz="2000" dirty="0">
                <a:latin typeface="HY강B" pitchFamily="18" charset="-127"/>
                <a:ea typeface="HY강B" pitchFamily="18" charset="-127"/>
              </a:rPr>
              <a:t> </a:t>
            </a:r>
          </a:p>
        </p:txBody>
      </p:sp>
      <p:pic>
        <p:nvPicPr>
          <p:cNvPr id="9" name="Picture 23" descr="EMB00000f0400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3417176" cy="2665039"/>
          </a:xfrm>
          <a:prstGeom prst="rect">
            <a:avLst/>
          </a:prstGeom>
          <a:noFill/>
        </p:spPr>
      </p:pic>
      <p:pic>
        <p:nvPicPr>
          <p:cNvPr id="12" name="Picture 25" descr="UNI00000f040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735" y="3501008"/>
            <a:ext cx="3417176" cy="2665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DDF-9D4F-4DA3-9C2D-F4774ABBF60A}" type="slidenum">
              <a:rPr lang="en-US" altLang="ko-KR" smtClean="0"/>
              <a:pPr/>
              <a:t>9</a:t>
            </a:fld>
            <a:endParaRPr lang="en-US" altLang="ko-KR"/>
          </a:p>
        </p:txBody>
      </p:sp>
      <p:pic>
        <p:nvPicPr>
          <p:cNvPr id="5" name="Picture 2" descr="C:\Users\FuckU\Desktop\변태종호\양인교수님\소나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2936875" cy="1826791"/>
          </a:xfrm>
          <a:prstGeom prst="rect">
            <a:avLst/>
          </a:prstGeom>
          <a:noFill/>
        </p:spPr>
      </p:pic>
      <p:pic>
        <p:nvPicPr>
          <p:cNvPr id="6" name="Picture 3" descr="C:\Users\FuckU\Desktop\변태종호\양인교수님\전나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2936875" cy="1800200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10612" y="1845319"/>
            <a:ext cx="8964612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  <a:buFontTx/>
              <a:buChar char="-"/>
            </a:pP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 천두식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가구는 기둥을 조밀하게 세우고 머리에 천방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穿枋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과 두방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000" dirty="0" err="1" smtClean="0">
                <a:latin typeface="HY강B" pitchFamily="18" charset="-127"/>
                <a:ea typeface="HY강B" pitchFamily="18" charset="-127"/>
              </a:rPr>
              <a:t>斗枋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을 </a:t>
            </a:r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끼워 결구하는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방식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- 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소나무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전나무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느티나무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참나무 등을 많이 사용</a:t>
            </a:r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30000"/>
              </a:lnSpc>
              <a:buFontTx/>
              <a:buNone/>
            </a:pP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성장이 멈춰 재질이 단단하고 빛깔이 고운 태백산 적송과 </a:t>
            </a:r>
            <a:r>
              <a:rPr lang="ko-KR" altLang="en-US" sz="2000" dirty="0" err="1" smtClean="0">
                <a:latin typeface="HY강B" pitchFamily="18" charset="-127"/>
                <a:ea typeface="HY강B" pitchFamily="18" charset="-127"/>
              </a:rPr>
              <a:t>춘양목좋음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000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순서도: 순차적 액세스 저장소 10"/>
          <p:cNvSpPr/>
          <p:nvPr/>
        </p:nvSpPr>
        <p:spPr>
          <a:xfrm>
            <a:off x="-216911" y="920595"/>
            <a:ext cx="576064" cy="576064"/>
          </a:xfrm>
          <a:prstGeom prst="flowChartMagneticTap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101969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한</a:t>
            </a:r>
            <a:r>
              <a:rPr lang="ko-KR" altLang="en-US" b="1" dirty="0" smtClean="0"/>
              <a:t>옥의 이해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3523</TotalTime>
  <Words>648</Words>
  <Application>Microsoft Office PowerPoint</Application>
  <PresentationFormat>화면 슬라이드 쇼(4:3)</PresentationFormat>
  <Paragraphs>184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기본 디자인</vt:lpstr>
      <vt:lpstr>전통주거건축과 목재</vt:lpstr>
      <vt:lpstr>슬라이드 2</vt:lpstr>
      <vt:lpstr>전통 가옥의 특징</vt:lpstr>
      <vt:lpstr>슬라이드 4</vt:lpstr>
      <vt:lpstr>슬라이드 5</vt:lpstr>
      <vt:lpstr>한옥의 이해</vt:lpstr>
      <vt:lpstr>슬라이드 7</vt:lpstr>
      <vt:lpstr>슬라이드 8</vt:lpstr>
      <vt:lpstr>슬라이드 9</vt:lpstr>
      <vt:lpstr>슬라이드 10</vt:lpstr>
      <vt:lpstr>슬라이드 11</vt:lpstr>
      <vt:lpstr>결구법</vt:lpstr>
      <vt:lpstr>결구법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한옥의 아름다움</vt:lpstr>
      <vt:lpstr>슬라이드 22</vt:lpstr>
      <vt:lpstr>슬라이드 23</vt:lpstr>
      <vt:lpstr>슬라이드 24</vt:lpstr>
      <vt:lpstr>전주한옥마을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user</cp:lastModifiedBy>
  <cp:revision>161</cp:revision>
  <dcterms:created xsi:type="dcterms:W3CDTF">2005-09-01T06:05:51Z</dcterms:created>
  <dcterms:modified xsi:type="dcterms:W3CDTF">2011-05-30T15:39:10Z</dcterms:modified>
</cp:coreProperties>
</file>