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87" r:id="rId3"/>
    <p:sldId id="288" r:id="rId4"/>
    <p:sldId id="289" r:id="rId5"/>
    <p:sldId id="290" r:id="rId6"/>
    <p:sldId id="291" r:id="rId7"/>
    <p:sldId id="292" r:id="rId8"/>
    <p:sldId id="293" r:id="rId9"/>
    <p:sldId id="294" r:id="rId10"/>
    <p:sldId id="296" r:id="rId11"/>
    <p:sldId id="298" r:id="rId12"/>
    <p:sldId id="299" r:id="rId13"/>
    <p:sldId id="300" r:id="rId14"/>
    <p:sldId id="301" r:id="rId15"/>
    <p:sldId id="302" r:id="rId16"/>
    <p:sldId id="303" r:id="rId17"/>
    <p:sldId id="304" r:id="rId18"/>
    <p:sldId id="305" r:id="rId19"/>
  </p:sldIdLst>
  <p:sldSz cx="18288000" cy="10287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69" d="100"/>
          <a:sy n="69" d="100"/>
        </p:scale>
        <p:origin x="83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YJ2T5ukU-Gw?si=80ZGFzrVKzfbGJc9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SFH6CXRMEOs?si=Dw8sUZ86-4B2FREU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178636" y="0"/>
            <a:ext cx="9109364" cy="10287000"/>
          </a:xfrm>
          <a:custGeom>
            <a:avLst/>
            <a:gdLst/>
            <a:ahLst/>
            <a:cxnLst/>
            <a:rect l="l" t="t" r="r" b="b"/>
            <a:pathLst>
              <a:path w="8822061" h="10287000">
                <a:moveTo>
                  <a:pt x="0" y="0"/>
                </a:moveTo>
                <a:lnTo>
                  <a:pt x="8822061" y="0"/>
                </a:lnTo>
                <a:lnTo>
                  <a:pt x="8822061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2327036" y="2440602"/>
            <a:ext cx="6460589" cy="46776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800"/>
              </a:lnSpc>
            </a:pPr>
            <a:r>
              <a:rPr lang="en-US" sz="12714">
                <a:solidFill>
                  <a:srgbClr val="000000"/>
                </a:solidFill>
                <a:latin typeface="Ancient signboards 간판"/>
                <a:ea typeface="Ancient signboards 간판"/>
              </a:rPr>
              <a:t>Hirosima 여행일정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3615669" y="7118268"/>
            <a:ext cx="3883323" cy="715210"/>
            <a:chOff x="0" y="0"/>
            <a:chExt cx="2206600" cy="4064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206600" cy="406400"/>
            </a:xfrm>
            <a:custGeom>
              <a:avLst/>
              <a:gdLst/>
              <a:ahLst/>
              <a:cxnLst/>
              <a:rect l="l" t="t" r="r" b="b"/>
              <a:pathLst>
                <a:path w="2206600" h="406400">
                  <a:moveTo>
                    <a:pt x="2003400" y="0"/>
                  </a:moveTo>
                  <a:cubicBezTo>
                    <a:pt x="2115624" y="0"/>
                    <a:pt x="2206600" y="90976"/>
                    <a:pt x="2206600" y="203200"/>
                  </a:cubicBezTo>
                  <a:cubicBezTo>
                    <a:pt x="2206600" y="315424"/>
                    <a:pt x="2115624" y="406400"/>
                    <a:pt x="2003400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9E1B1B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2206600" cy="444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39"/>
                </a:lnSpc>
              </a:pPr>
              <a:r>
                <a:rPr lang="en-US" sz="2099">
                  <a:solidFill>
                    <a:srgbClr val="FFFFFF"/>
                  </a:solidFill>
                  <a:latin typeface="Montserrat Bold"/>
                  <a:ea typeface="Montserrat Bold"/>
                </a:rPr>
                <a:t>2024.06.11 4일차</a:t>
              </a:r>
            </a:p>
          </p:txBody>
        </p:sp>
      </p:grp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93343" y="615228"/>
            <a:ext cx="16701314" cy="8413209"/>
          </a:xfrm>
          <a:custGeom>
            <a:avLst/>
            <a:gdLst/>
            <a:ahLst/>
            <a:cxnLst/>
            <a:rect l="l" t="t" r="r" b="b"/>
            <a:pathLst>
              <a:path w="16701314" h="8413209">
                <a:moveTo>
                  <a:pt x="0" y="0"/>
                </a:moveTo>
                <a:lnTo>
                  <a:pt x="16701314" y="0"/>
                </a:lnTo>
                <a:lnTo>
                  <a:pt x="16701314" y="8413209"/>
                </a:lnTo>
                <a:lnTo>
                  <a:pt x="0" y="841320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8878005" y="9522716"/>
            <a:ext cx="9310286" cy="412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99"/>
              </a:lnSpc>
            </a:pPr>
            <a:r>
              <a:rPr lang="en-US" sz="2499" u="sng">
                <a:solidFill>
                  <a:srgbClr val="000000"/>
                </a:solidFill>
                <a:latin typeface="Montserrat"/>
                <a:hlinkClick r:id="rId3" tooltip="https://youtu.be/YJ2T5ukU-Gw?si=80ZGFzrVKzfbGJc9"/>
              </a:rPr>
              <a:t>https://youtu.be/YJ2T5ukU-Gw?si=80ZGFzrVKzfbGJc9</a:t>
            </a:r>
          </a:p>
        </p:txBody>
      </p:sp>
    </p:spTree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75516" y="435589"/>
            <a:ext cx="16583784" cy="8997832"/>
          </a:xfrm>
          <a:custGeom>
            <a:avLst/>
            <a:gdLst/>
            <a:ahLst/>
            <a:cxnLst/>
            <a:rect l="l" t="t" r="r" b="b"/>
            <a:pathLst>
              <a:path w="16583784" h="8997832">
                <a:moveTo>
                  <a:pt x="0" y="0"/>
                </a:moveTo>
                <a:lnTo>
                  <a:pt x="16583784" y="0"/>
                </a:lnTo>
                <a:lnTo>
                  <a:pt x="16583784" y="8997831"/>
                </a:lnTo>
                <a:lnTo>
                  <a:pt x="0" y="8997831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7653598" y="9544247"/>
            <a:ext cx="10460313" cy="412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99"/>
              </a:lnSpc>
            </a:pPr>
            <a:r>
              <a:rPr lang="en-US" sz="2499" u="sng">
                <a:solidFill>
                  <a:srgbClr val="000000"/>
                </a:solidFill>
                <a:latin typeface="Montserrat"/>
                <a:hlinkClick r:id="rId3" tooltip="https://youtu.be/SFH6CXRMEOs?si=Dw8sUZ86-4B2FREU"/>
              </a:rPr>
              <a:t>https://youtu.be/SFH6CXRMEOs?si=Dw8sUZ86-4B2FREU</a:t>
            </a:r>
          </a:p>
        </p:txBody>
      </p:sp>
    </p:spTree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21291228">
            <a:off x="-248195" y="6162728"/>
            <a:ext cx="7703222" cy="4040094"/>
          </a:xfrm>
          <a:custGeom>
            <a:avLst/>
            <a:gdLst/>
            <a:ahLst/>
            <a:cxnLst/>
            <a:rect l="l" t="t" r="r" b="b"/>
            <a:pathLst>
              <a:path w="5032327" h="2433816">
                <a:moveTo>
                  <a:pt x="0" y="0"/>
                </a:moveTo>
                <a:lnTo>
                  <a:pt x="5032327" y="0"/>
                </a:lnTo>
                <a:lnTo>
                  <a:pt x="5032327" y="2433816"/>
                </a:lnTo>
                <a:lnTo>
                  <a:pt x="0" y="243381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4065598" y="4566787"/>
            <a:ext cx="4099631" cy="5493643"/>
          </a:xfrm>
          <a:custGeom>
            <a:avLst/>
            <a:gdLst/>
            <a:ahLst/>
            <a:cxnLst/>
            <a:rect l="l" t="t" r="r" b="b"/>
            <a:pathLst>
              <a:path w="4099631" h="5493643">
                <a:moveTo>
                  <a:pt x="0" y="0"/>
                </a:moveTo>
                <a:lnTo>
                  <a:pt x="4099631" y="0"/>
                </a:lnTo>
                <a:lnTo>
                  <a:pt x="4099631" y="5493642"/>
                </a:lnTo>
                <a:lnTo>
                  <a:pt x="0" y="5493642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2514600" y="647700"/>
            <a:ext cx="12722166" cy="52019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000"/>
              </a:lnSpc>
            </a:pPr>
            <a:r>
              <a:rPr lang="en-US" sz="15000" dirty="0" err="1">
                <a:solidFill>
                  <a:srgbClr val="000000"/>
                </a:solidFill>
                <a:ea typeface="210 오늘은"/>
              </a:rPr>
              <a:t>히로시마</a:t>
            </a:r>
            <a:r>
              <a:rPr lang="en-US" sz="15000" dirty="0">
                <a:solidFill>
                  <a:srgbClr val="000000"/>
                </a:solidFill>
                <a:ea typeface="210 오늘은"/>
              </a:rPr>
              <a:t> </a:t>
            </a:r>
            <a:r>
              <a:rPr lang="en-US" sz="15000" dirty="0" err="1">
                <a:solidFill>
                  <a:srgbClr val="000000"/>
                </a:solidFill>
                <a:ea typeface="210 오늘은"/>
              </a:rPr>
              <a:t>정보</a:t>
            </a:r>
            <a:r>
              <a:rPr lang="en-US" sz="15000" dirty="0">
                <a:solidFill>
                  <a:srgbClr val="000000"/>
                </a:solidFill>
                <a:ea typeface="210 오늘은"/>
              </a:rPr>
              <a:t> </a:t>
            </a:r>
            <a:r>
              <a:rPr lang="en-US" sz="15000" dirty="0" err="1">
                <a:solidFill>
                  <a:srgbClr val="000000"/>
                </a:solidFill>
                <a:ea typeface="210 오늘은"/>
              </a:rPr>
              <a:t>출처들</a:t>
            </a:r>
            <a:endParaRPr lang="en-US" sz="15000" dirty="0">
              <a:solidFill>
                <a:srgbClr val="000000"/>
              </a:solidFill>
              <a:ea typeface="210 오늘은"/>
            </a:endParaRPr>
          </a:p>
        </p:txBody>
      </p:sp>
    </p:spTree>
  </p:cSld>
  <p:clrMapOvr>
    <a:masterClrMapping/>
  </p:clrMapOvr>
  <p:transition spd="slow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395648" y="364713"/>
            <a:ext cx="6386151" cy="15760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 dirty="0" err="1">
                <a:solidFill>
                  <a:srgbClr val="000000"/>
                </a:solidFill>
                <a:ea typeface="210 옥탑방"/>
              </a:rPr>
              <a:t>정보</a:t>
            </a:r>
            <a:r>
              <a:rPr lang="en-US" sz="9200" dirty="0">
                <a:solidFill>
                  <a:srgbClr val="000000"/>
                </a:solidFill>
                <a:ea typeface="210 옥탑방"/>
              </a:rPr>
              <a:t> </a:t>
            </a:r>
            <a:r>
              <a:rPr lang="en-US" sz="9200" dirty="0" err="1">
                <a:solidFill>
                  <a:srgbClr val="000000"/>
                </a:solidFill>
                <a:ea typeface="210 옥탑방"/>
              </a:rPr>
              <a:t>출처</a:t>
            </a:r>
            <a:endParaRPr lang="en-US" sz="9200" dirty="0">
              <a:solidFill>
                <a:srgbClr val="000000"/>
              </a:solidFill>
              <a:ea typeface="210 옥탑방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95649" y="1902683"/>
            <a:ext cx="17496702" cy="16789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モトヤマルベリ Bold"/>
                <a:ea typeface="モトヤマルベリ Bold"/>
              </a:rPr>
              <a:t>구글맵 - 슛케이엔 정원</a:t>
            </a:r>
          </a:p>
          <a:p>
            <a:pPr algn="l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モトヤマルベリ"/>
              </a:rPr>
              <a:t>https://www.google.co.kr/maps/place/%EC%8A%9B%EC%BC%80%EC%9D%B4%EC%97%94+%EC%A0%95%EC%9B%90/@34.4041669,132.4534002,15z/data=!4m15!1m8!3m7!1s0x355a98a95866f001:0xd78420964a5d61e3!2z7Iqb7LyA7J207JeUIOygleybkA!8m2!3d34.3993953!4d132.4670928!10e1!16s%2Fm%2F026f460!3m5!1s0x355a98a95866f001:0xd78420964a5d61e3!8m2!3d34.3993953!4d132.4670928!16s%2Fm%2F026f460?hl=ko&amp;entry=ttu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95649" y="3542752"/>
            <a:ext cx="17496702" cy="16789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モトヤマルベリ Bold"/>
                <a:ea typeface="モトヤマルベリ Bold"/>
              </a:rPr>
              <a:t>구글맵 - 엔 호텔 히로시마</a:t>
            </a:r>
          </a:p>
          <a:p>
            <a:pPr algn="l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モトヤマルベリ"/>
              </a:rPr>
              <a:t>https://www.google.co.kr/maps/place/%EC%BD%94%ED%8A%B8+%ED%98%B8%ED%85%94+%ED%9E%88%EB%A1%9C%EC%8B%9C%EB%A7%88/@34.3550412,132.4447313,15z/data=!4m6!3m5!1s0x355aa20143b514ff:0xcd76281407571013!8m2!3d34.3916278!4d132.4686306!16s%2Fg%2F1vtqsyb3?hl=ko&amp;entry=ttu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95649" y="5183592"/>
            <a:ext cx="17496702" cy="20313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モトヤマルベリ Bold"/>
                <a:ea typeface="モトヤマルベリ Bold"/>
              </a:rPr>
              <a:t>구글맵 - 원폭돔</a:t>
            </a:r>
          </a:p>
          <a:p>
            <a:pPr algn="l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モトヤマルベリ"/>
              </a:rPr>
              <a:t>https://www.google.co.kr/maps/place/%EC%9D%BC%EB%B3%B8+%ED%9E%88%EB%A1%9C%EC%8B%9C%EB%A7%88%ED%98%84+%ED%9E%88%EB%A1%9C%EC%8B%9C%EB%A7%88%EC%8B%9C+%EB%82%98%EC%B9%B4%EA%B5%AC+%EC%98%A4%ED%85%8C%EB%A7%88%EC%B9%98+1+Chome%E2%88%921%E2%88%9210+%EC%9B%90%ED%8F%AD+%EB%8F%94/@34.3793217,132.4668689,16.5z/data=!4m5!3m4!1s0x355aa20cdb2780a9:0x34e6677ae0c6c096!8m2!3d34.395483!4d132.453592?hl=ko&amp;entry=ttu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95649" y="7176858"/>
            <a:ext cx="13870221" cy="23837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モトヤマルベリ Bold"/>
                <a:ea typeface="モトヤマルベリ Bold"/>
              </a:rPr>
              <a:t>구글맵 - 미타키데라</a:t>
            </a:r>
          </a:p>
          <a:p>
            <a:pPr algn="l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モトヤマルベリ"/>
              </a:rPr>
              <a:t>https://www.google.co.kr/maps/place/%EC%9D%BC%EB%B3%B8+%ED%9E%88%EB%A1%9C%EC%8B%9C%EB%A7%88%ED%98%84+%ED%9E%88%EB%A1%9C%EC%8B%9C%EB%A7%88%EC%8B%9C+%EB%8B%88%EC%8B%9C%EA%B5%AC+%EB%AF%B8%ED%83%80%ED%82%A4%EC%95%BC%EB%A7%88+%EB%AF%B8%ED%83%80%ED%82%A4+%EB%8D%B0%EB%9D%BC/@34.3973562,132.4482202,16.25z/data=!4m5!3m4!1s0x355a98892f3b29cb:0xf3634911849a7b66!8m2!3d34.4201433!4d132.4384089?hl=ko&amp;entry=ttu</a:t>
            </a:r>
          </a:p>
        </p:txBody>
      </p:sp>
    </p:spTree>
  </p:cSld>
  <p:clrMapOvr>
    <a:masterClrMapping/>
  </p:clrMapOvr>
  <p:transition spd="slow">
    <p:pu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341170" y="346269"/>
            <a:ext cx="6593029" cy="15760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 dirty="0" err="1">
                <a:solidFill>
                  <a:srgbClr val="000000"/>
                </a:solidFill>
                <a:ea typeface="210 옥탑방"/>
              </a:rPr>
              <a:t>정보</a:t>
            </a:r>
            <a:r>
              <a:rPr lang="en-US" sz="9200" dirty="0">
                <a:solidFill>
                  <a:srgbClr val="000000"/>
                </a:solidFill>
                <a:ea typeface="210 옥탑방"/>
              </a:rPr>
              <a:t> </a:t>
            </a:r>
            <a:r>
              <a:rPr lang="en-US" sz="9200" dirty="0" err="1">
                <a:solidFill>
                  <a:srgbClr val="000000"/>
                </a:solidFill>
                <a:ea typeface="210 옥탑방"/>
              </a:rPr>
              <a:t>출처</a:t>
            </a:r>
            <a:endParaRPr lang="en-US" sz="9200" dirty="0">
              <a:solidFill>
                <a:srgbClr val="000000"/>
              </a:solidFill>
              <a:ea typeface="210 옥탑방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41171" y="1655638"/>
            <a:ext cx="17496702" cy="20313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モトヤマルベリ Bold"/>
                <a:ea typeface="モトヤマルベリ Bold"/>
              </a:rPr>
              <a:t>구글맵 - 이쓰쿠시마 신사</a:t>
            </a:r>
          </a:p>
          <a:p>
            <a:pPr algn="l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モトヤマルベリ"/>
              </a:rPr>
              <a:t>https://www.google.co.kr/maps/place/%EC%9D%BC%EB%B3%B8+%ED%9E%88%EB%A1%9C%EC%8B%9C%EB%A7%88%ED%98%84+%ED%95%98%EC%93%B0%EC%B9%B4%EC%9D%B4%EC%B9%98%EC%8B%9C+%EB%AF%B8%EC%95%BC%EC%A7%80%EB%A7%88%EC%B4%88+1-1+%EC%9D%B4%EC%93%B0%EC%BF%A0%EC%8B%9C%EB%A7%88+%EC%8B%A0%EC%82%AC/@34.4067917,132.4258414,14z/data=!4m5!3m4!1s0x601ae3047ec76d8f:0x357228f7d0b5d590!8m2!3d34.2959896!4d132.3198285?hl=ko&amp;entry=ttu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1171" y="3755303"/>
            <a:ext cx="17496702" cy="20313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モトヤマルベリ Bold"/>
                <a:ea typeface="モトヤマルベリ Bold"/>
              </a:rPr>
              <a:t>구글맵 - 사이조 양조장 마을</a:t>
            </a:r>
          </a:p>
          <a:p>
            <a:pPr algn="l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モトヤマルベリ"/>
              </a:rPr>
              <a:t>https://www.google.co.kr/maps/place/%EC%9D%BC%EB%B3%B8+%E3%80%92739-0001+%ED%9E%88%EB%A1%9C%EC%8B%9C%EB%A7%88%ED%98%84+%ED%9E%88%EA%B0%80%EC%8B%9C%ED%9E%88%EB%A1%9C%EC%8B%9C%EB%A7%88%EC%8B%9C+%EC%82%AC%EC%9D%B4%EC%A1%B0%EC%B4%88+%EC%82%AC%EC%9D%B4%EC%A1%B0/@34.384655,132.0901465,9z/data=!4m6!3m5!1s0x35506574f3b60d27:0xfa90a0047f6459ba!8m2!3d34.4383318!4d132.7436466!16s%2Fm%2F02x7pc0?hl=ko&amp;entry=ttu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41171" y="5854969"/>
            <a:ext cx="14220663" cy="23837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モトヤマルベリ Bold"/>
                <a:ea typeface="モトヤマルベリ Bold"/>
              </a:rPr>
              <a:t>구글맵 - 원폭돔</a:t>
            </a:r>
          </a:p>
          <a:p>
            <a:pPr algn="l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モトヤマルベリ"/>
              </a:rPr>
              <a:t>https://www.google.co.kr/maps/place/%EC%9D%BC%EB%B3%B8+%ED%9E%88%EB%A1%9C%EC%8B%9C%EB%A7%88%ED%98%84+%ED%9E%88%EB%A1%9C%EC%8B%9C%EB%A7%88%EC%8B%9C+%EB%82%98%EC%B9%B4%EA%B5%AC+%EC%98%A4%ED%85%8C%EB%A7%88%EC%B9%98+1+Chome%E2%88%921%E2%88%9210+%EC%9B%90%ED%8F%AD+%EB%8F%94/@34.3793217,132.4668689,16.5z/data=!4m5!3m4!1s0x355aa20cdb2780a9:0x34e6677ae0c6c096!8m2!3d34.395483!4d132.453592?hl=ko&amp;entry=ttu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41171" y="8285480"/>
            <a:ext cx="13870221" cy="16789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モトヤマルベリ Bold"/>
                <a:ea typeface="モトヤマルベリ Bold"/>
              </a:rPr>
              <a:t>구글맵 - 히로시마 공항</a:t>
            </a:r>
          </a:p>
          <a:p>
            <a:pPr algn="l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モトヤマルベリ"/>
              </a:rPr>
              <a:t>https://www.google.co.kr/maps/place/%ED%9E%88%EB%A1%9C%EC%8B%9C%EB%A7%88+%EA%B3%B5%ED%95%AD/@34.3818107,132.1968673,10z/data=!4m6!3m5!1s0x3550566830ad0f01:0x9eda5c6a48e55194!8m2!3d34.437296!4d132.9206229!16zL20vMDQzczNz?hl=ko&amp;entry=ttu</a:t>
            </a:r>
          </a:p>
        </p:txBody>
      </p: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400412" y="410261"/>
            <a:ext cx="5314588" cy="15760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 dirty="0" err="1">
                <a:solidFill>
                  <a:srgbClr val="000000"/>
                </a:solidFill>
                <a:ea typeface="210 옥탑방"/>
              </a:rPr>
              <a:t>정보</a:t>
            </a:r>
            <a:r>
              <a:rPr lang="en-US" sz="9200" dirty="0">
                <a:solidFill>
                  <a:srgbClr val="000000"/>
                </a:solidFill>
                <a:ea typeface="210 옥탑방"/>
              </a:rPr>
              <a:t> </a:t>
            </a:r>
            <a:r>
              <a:rPr lang="en-US" sz="9200" dirty="0" err="1">
                <a:solidFill>
                  <a:srgbClr val="000000"/>
                </a:solidFill>
                <a:ea typeface="210 옥탑방"/>
              </a:rPr>
              <a:t>출처</a:t>
            </a:r>
            <a:endParaRPr lang="en-US" sz="9200" dirty="0">
              <a:solidFill>
                <a:srgbClr val="000000"/>
              </a:solidFill>
              <a:ea typeface="210 옥탑방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00412" y="2024430"/>
            <a:ext cx="17496702" cy="9740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モトヤマルベリ Bold"/>
                <a:ea typeface="モトヤマルベリ Bold"/>
              </a:rPr>
              <a:t>네이버 블로그 - 사이조 양조장 마을에 대해서</a:t>
            </a:r>
          </a:p>
          <a:p>
            <a:pPr algn="l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モトヤマルベリ"/>
              </a:rPr>
              <a:t>https://blog.naver.com/hrhouse/223344061165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0412" y="3015343"/>
            <a:ext cx="17496702" cy="9740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モトヤマルベリ Bold"/>
                <a:ea typeface="モトヤマルベリ Bold"/>
              </a:rPr>
              <a:t>네이버 블로그 - 마쓰야마 근교 여행 사이조 사케 양조장 세이료주조</a:t>
            </a:r>
          </a:p>
          <a:p>
            <a:pPr algn="l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モトヤマルベリ"/>
              </a:rPr>
              <a:t>https://blog.naver.com/go_ehime/223318974106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95649" y="4027533"/>
            <a:ext cx="17496702" cy="9740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モトヤマルベリ Bold"/>
                <a:ea typeface="モトヤマルベリ Bold"/>
              </a:rPr>
              <a:t>ruliweb - [수기] 일본 서부 지방 소여행기 2/3 (스압 주의)</a:t>
            </a:r>
          </a:p>
          <a:p>
            <a:pPr algn="l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モトヤマルベリ"/>
              </a:rPr>
              <a:t>https://bbs.ruliweb.com/hobby/board/300261/read/30562613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95649" y="5039723"/>
            <a:ext cx="13870221" cy="9740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モトヤマルベリ Bold"/>
                <a:ea typeface="モトヤマルベリ Bold"/>
              </a:rPr>
              <a:t>네이버 블로그 - 일본 히로시마 원폭돔 한국인 위령비 장소 참배하는 방법</a:t>
            </a:r>
          </a:p>
          <a:p>
            <a:pPr algn="l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モトヤマルベリ"/>
              </a:rPr>
              <a:t>https://blog.naver.com/dmgk32/223407435680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41171" y="6032863"/>
            <a:ext cx="13870221" cy="9740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モトヤマルベリ Bold"/>
                <a:ea typeface="モトヤマルベリ Bold"/>
              </a:rPr>
              <a:t>네이버 블로그 - 일본여행 추천 히로시마 여행 히로시마 평화기념관</a:t>
            </a:r>
          </a:p>
          <a:p>
            <a:pPr algn="l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モトヤマルベリ"/>
              </a:rPr>
              <a:t>https://blog.naver.com/fantapixx/223366087875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95649" y="7082741"/>
            <a:ext cx="13870221" cy="9740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モトヤマルベリ Bold"/>
                <a:ea typeface="モトヤマルベリ Bold"/>
              </a:rPr>
              <a:t>네이버 블로그 - 일본자유여행: 히로시마 여행 슛케이엔 슈케이엔 정원</a:t>
            </a:r>
          </a:p>
          <a:p>
            <a:pPr algn="l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モトヤマルベリ"/>
              </a:rPr>
              <a:t>https://blog.naver.com/kayak71/223388488092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00412" y="8075881"/>
            <a:ext cx="14034327" cy="9740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モトヤマルベリ Bold"/>
                <a:ea typeface="モトヤマルベリ Bold"/>
              </a:rPr>
              <a:t>하나투어 - 히로시마 자유 3일</a:t>
            </a:r>
          </a:p>
          <a:p>
            <a:pPr algn="l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モトヤマルベリ"/>
              </a:rPr>
              <a:t>https://enbt.hanatour.com/trp/pkg/CHPC0PKG0200M200pkgCd=JYB1382405257CW&amp;depDay=20240525&amp;newWin=true</a:t>
            </a:r>
          </a:p>
        </p:txBody>
      </p: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400412" y="410261"/>
            <a:ext cx="6838588" cy="15760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 dirty="0" err="1">
                <a:solidFill>
                  <a:srgbClr val="000000"/>
                </a:solidFill>
                <a:ea typeface="210 옥탑방"/>
              </a:rPr>
              <a:t>정보</a:t>
            </a:r>
            <a:r>
              <a:rPr lang="en-US" sz="9200" dirty="0">
                <a:solidFill>
                  <a:srgbClr val="000000"/>
                </a:solidFill>
                <a:ea typeface="210 옥탑방"/>
              </a:rPr>
              <a:t> </a:t>
            </a:r>
            <a:r>
              <a:rPr lang="en-US" sz="9200" dirty="0" err="1">
                <a:solidFill>
                  <a:srgbClr val="000000"/>
                </a:solidFill>
                <a:ea typeface="210 옥탑방"/>
              </a:rPr>
              <a:t>출처</a:t>
            </a:r>
            <a:endParaRPr lang="en-US" sz="9200" dirty="0">
              <a:solidFill>
                <a:srgbClr val="000000"/>
              </a:solidFill>
              <a:ea typeface="210 옥탑방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568036" y="2194481"/>
            <a:ext cx="15442865" cy="9740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モトヤマルベリ Bold"/>
                <a:ea typeface="モトヤマルベリ Bold"/>
              </a:rPr>
              <a:t>유튜브 - 히로시마 맛집투어! 히로시마에서 맛있다고하는 식당들을 다녀와 봤습니다, 영상으로 미리 떠나보시길 바랍니다</a:t>
            </a:r>
          </a:p>
          <a:p>
            <a:pPr algn="l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モトヤマルベリ"/>
              </a:rPr>
              <a:t>https://youtu.be/YJ2T5ukU-Gw?si=80ZGFzrVKzfbGJc9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33400" y="3162300"/>
            <a:ext cx="15442865" cy="9740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19"/>
              </a:lnSpc>
            </a:pPr>
            <a:r>
              <a:rPr lang="en-US" sz="2299" dirty="0" err="1">
                <a:solidFill>
                  <a:srgbClr val="000000"/>
                </a:solidFill>
                <a:latin typeface="モトヤマルベリ Bold"/>
                <a:ea typeface="モトヤマルベリ Bold"/>
              </a:rPr>
              <a:t>유튜브</a:t>
            </a:r>
            <a:r>
              <a:rPr lang="en-US" sz="2299" dirty="0">
                <a:solidFill>
                  <a:srgbClr val="000000"/>
                </a:solidFill>
                <a:latin typeface="モトヤマルベリ Bold"/>
                <a:ea typeface="モトヤマルベリ Bold"/>
              </a:rPr>
              <a:t> - </a:t>
            </a:r>
            <a:r>
              <a:rPr lang="en-US" sz="2299" dirty="0" err="1">
                <a:solidFill>
                  <a:srgbClr val="000000"/>
                </a:solidFill>
                <a:latin typeface="モトヤマルベリ Bold"/>
                <a:ea typeface="モトヤマルベリ Bold"/>
              </a:rPr>
              <a:t>그대로</a:t>
            </a:r>
            <a:r>
              <a:rPr lang="en-US" sz="2299" dirty="0">
                <a:solidFill>
                  <a:srgbClr val="000000"/>
                </a:solidFill>
                <a:latin typeface="モトヤマルベリ Bold"/>
                <a:ea typeface="モトヤマルベリ Bold"/>
              </a:rPr>
              <a:t> </a:t>
            </a:r>
            <a:r>
              <a:rPr lang="en-US" sz="2299" dirty="0" err="1">
                <a:solidFill>
                  <a:srgbClr val="000000"/>
                </a:solidFill>
                <a:latin typeface="モトヤマルベリ Bold"/>
                <a:ea typeface="モトヤマルベリ Bold"/>
              </a:rPr>
              <a:t>따라하면</a:t>
            </a:r>
            <a:r>
              <a:rPr lang="en-US" sz="2299" dirty="0">
                <a:solidFill>
                  <a:srgbClr val="000000"/>
                </a:solidFill>
                <a:latin typeface="モトヤマルベリ Bold"/>
                <a:ea typeface="モトヤマルベリ Bold"/>
              </a:rPr>
              <a:t> </a:t>
            </a:r>
            <a:r>
              <a:rPr lang="en-US" sz="2299" dirty="0" err="1">
                <a:solidFill>
                  <a:srgbClr val="000000"/>
                </a:solidFill>
                <a:latin typeface="モトヤマルベリ Bold"/>
                <a:ea typeface="モトヤマルベリ Bold"/>
              </a:rPr>
              <a:t>본전</a:t>
            </a:r>
            <a:r>
              <a:rPr lang="en-US" sz="2299" dirty="0">
                <a:solidFill>
                  <a:srgbClr val="000000"/>
                </a:solidFill>
                <a:latin typeface="モトヤマルベリ Bold"/>
                <a:ea typeface="モトヤマルベリ Bold"/>
              </a:rPr>
              <a:t> </a:t>
            </a:r>
            <a:r>
              <a:rPr lang="en-US" sz="2299" dirty="0" err="1">
                <a:solidFill>
                  <a:srgbClr val="000000"/>
                </a:solidFill>
                <a:latin typeface="モトヤマルベリ Bold"/>
                <a:ea typeface="モトヤマルベリ Bold"/>
              </a:rPr>
              <a:t>뽑는다</a:t>
            </a:r>
            <a:r>
              <a:rPr lang="en-US" sz="2299" dirty="0">
                <a:solidFill>
                  <a:srgbClr val="000000"/>
                </a:solidFill>
                <a:latin typeface="モトヤマルベリ Bold"/>
                <a:ea typeface="モトヤマルベリ Bold"/>
              </a:rPr>
              <a:t>?! </a:t>
            </a:r>
            <a:r>
              <a:rPr lang="en-US" sz="2299" dirty="0" err="1">
                <a:solidFill>
                  <a:srgbClr val="000000"/>
                </a:solidFill>
                <a:latin typeface="モトヤマルベリ Bold"/>
                <a:ea typeface="モトヤマルベリ Bold"/>
              </a:rPr>
              <a:t>현지인이</a:t>
            </a:r>
            <a:r>
              <a:rPr lang="en-US" sz="2299" dirty="0">
                <a:solidFill>
                  <a:srgbClr val="000000"/>
                </a:solidFill>
                <a:latin typeface="モトヤマルベリ Bold"/>
                <a:ea typeface="モトヤマルベリ Bold"/>
              </a:rPr>
              <a:t> </a:t>
            </a:r>
            <a:r>
              <a:rPr lang="en-US" sz="2299" dirty="0" err="1">
                <a:solidFill>
                  <a:srgbClr val="000000"/>
                </a:solidFill>
                <a:latin typeface="モトヤマルベリ Bold"/>
                <a:ea typeface="モトヤマルベリ Bold"/>
              </a:rPr>
              <a:t>소개하는</a:t>
            </a:r>
            <a:r>
              <a:rPr lang="en-US" sz="2299" dirty="0">
                <a:solidFill>
                  <a:srgbClr val="000000"/>
                </a:solidFill>
                <a:latin typeface="モトヤマルベリ Bold"/>
                <a:ea typeface="モトヤマルベリ Bold"/>
              </a:rPr>
              <a:t> </a:t>
            </a:r>
            <a:r>
              <a:rPr lang="en-US" sz="2299" dirty="0" err="1">
                <a:solidFill>
                  <a:srgbClr val="000000"/>
                </a:solidFill>
                <a:latin typeface="モトヤマルベリ Bold"/>
                <a:ea typeface="モトヤマルベリ Bold"/>
              </a:rPr>
              <a:t>히로시마</a:t>
            </a:r>
            <a:r>
              <a:rPr lang="en-US" sz="2299" dirty="0">
                <a:solidFill>
                  <a:srgbClr val="000000"/>
                </a:solidFill>
                <a:latin typeface="モトヤマルベリ Bold"/>
                <a:ea typeface="モトヤマルベリ Bold"/>
              </a:rPr>
              <a:t> </a:t>
            </a:r>
            <a:r>
              <a:rPr lang="en-US" sz="2299" dirty="0" err="1">
                <a:solidFill>
                  <a:srgbClr val="000000"/>
                </a:solidFill>
                <a:latin typeface="モトヤマルベリ Bold"/>
                <a:ea typeface="モトヤマルベリ Bold"/>
              </a:rPr>
              <a:t>생생</a:t>
            </a:r>
            <a:r>
              <a:rPr lang="en-US" sz="2299" dirty="0">
                <a:solidFill>
                  <a:srgbClr val="000000"/>
                </a:solidFill>
                <a:latin typeface="モトヤマルベリ Bold"/>
                <a:ea typeface="モトヤマルベリ Bold"/>
              </a:rPr>
              <a:t> </a:t>
            </a:r>
            <a:r>
              <a:rPr lang="en-US" sz="2299" dirty="0" err="1">
                <a:solidFill>
                  <a:srgbClr val="000000"/>
                </a:solidFill>
                <a:latin typeface="モトヤマルベリ Bold"/>
                <a:ea typeface="モトヤマルベリ Bold"/>
              </a:rPr>
              <a:t>여행</a:t>
            </a:r>
            <a:endParaRPr lang="en-US" sz="2299" dirty="0">
              <a:solidFill>
                <a:srgbClr val="000000"/>
              </a:solidFill>
              <a:latin typeface="モトヤマルベリ Bold"/>
              <a:ea typeface="モトヤマルベリ Bold"/>
            </a:endParaRPr>
          </a:p>
          <a:p>
            <a:pPr algn="l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モトヤマルベリ"/>
              </a:rPr>
              <a:t>https://youtu.be/SFH6CXRMEOs?si=0lGDRB9DsEGhExF9</a:t>
            </a:r>
          </a:p>
        </p:txBody>
      </p: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5721064" y="4133918"/>
            <a:ext cx="6845872" cy="2429146"/>
            <a:chOff x="0" y="0"/>
            <a:chExt cx="2755757" cy="977836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755757" cy="977836"/>
            </a:xfrm>
            <a:custGeom>
              <a:avLst/>
              <a:gdLst/>
              <a:ahLst/>
              <a:cxnLst/>
              <a:rect l="l" t="t" r="r" b="b"/>
              <a:pathLst>
                <a:path w="2755757" h="977836">
                  <a:moveTo>
                    <a:pt x="2552557" y="0"/>
                  </a:moveTo>
                  <a:cubicBezTo>
                    <a:pt x="2664781" y="0"/>
                    <a:pt x="2755757" y="218896"/>
                    <a:pt x="2755757" y="488918"/>
                  </a:cubicBezTo>
                  <a:cubicBezTo>
                    <a:pt x="2755757" y="758940"/>
                    <a:pt x="2664781" y="977836"/>
                    <a:pt x="2552557" y="977836"/>
                  </a:cubicBezTo>
                  <a:lnTo>
                    <a:pt x="203200" y="977836"/>
                  </a:lnTo>
                  <a:cubicBezTo>
                    <a:pt x="90976" y="977836"/>
                    <a:pt x="0" y="758940"/>
                    <a:pt x="0" y="488918"/>
                  </a:cubicBezTo>
                  <a:cubicBezTo>
                    <a:pt x="0" y="21889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190500"/>
              <a:ext cx="2755757" cy="116833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9"/>
                </a:lnSpc>
              </a:pPr>
              <a:r>
                <a:rPr lang="en-US" sz="9999">
                  <a:solidFill>
                    <a:srgbClr val="000000"/>
                  </a:solidFill>
                  <a:latin typeface="Segoe Script Bold"/>
                </a:rPr>
                <a:t>Q&amp;A</a:t>
              </a:r>
            </a:p>
          </p:txBody>
        </p:sp>
      </p:grp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4633000" y="3737909"/>
            <a:ext cx="9021999" cy="25349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750"/>
              </a:lnSpc>
            </a:pPr>
            <a:r>
              <a:rPr lang="en-US" sz="14821">
                <a:solidFill>
                  <a:srgbClr val="FFFFFF"/>
                </a:solidFill>
                <a:latin typeface="Bellaboo"/>
              </a:rPr>
              <a:t>Thank You</a:t>
            </a: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960982" y="2571253"/>
            <a:ext cx="2010834" cy="715210"/>
            <a:chOff x="0" y="0"/>
            <a:chExt cx="1142606" cy="4064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142606" cy="406400"/>
            </a:xfrm>
            <a:custGeom>
              <a:avLst/>
              <a:gdLst/>
              <a:ahLst/>
              <a:cxnLst/>
              <a:rect l="l" t="t" r="r" b="b"/>
              <a:pathLst>
                <a:path w="1142606" h="406400">
                  <a:moveTo>
                    <a:pt x="939406" y="0"/>
                  </a:moveTo>
                  <a:cubicBezTo>
                    <a:pt x="1051630" y="0"/>
                    <a:pt x="1142606" y="90976"/>
                    <a:pt x="1142606" y="203200"/>
                  </a:cubicBezTo>
                  <a:cubicBezTo>
                    <a:pt x="1142606" y="315424"/>
                    <a:pt x="1051630" y="406400"/>
                    <a:pt x="939406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9E1B1B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1142606" cy="444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39"/>
                </a:lnSpc>
              </a:pPr>
              <a:r>
                <a:rPr lang="en-US" sz="2099">
                  <a:solidFill>
                    <a:srgbClr val="FFFFFF"/>
                  </a:solidFill>
                  <a:latin typeface="Montserrat Semi-Bold"/>
                </a:rPr>
                <a:t>Day 4</a:t>
              </a: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8154743" y="3286463"/>
            <a:ext cx="2330211" cy="651480"/>
            <a:chOff x="0" y="0"/>
            <a:chExt cx="3106948" cy="86864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73404" cy="868640"/>
            </a:xfrm>
            <a:custGeom>
              <a:avLst/>
              <a:gdLst/>
              <a:ahLst/>
              <a:cxnLst/>
              <a:rect l="l" t="t" r="r" b="b"/>
              <a:pathLst>
                <a:path w="873404" h="868640">
                  <a:moveTo>
                    <a:pt x="0" y="0"/>
                  </a:moveTo>
                  <a:lnTo>
                    <a:pt x="873404" y="0"/>
                  </a:lnTo>
                  <a:lnTo>
                    <a:pt x="873404" y="868640"/>
                  </a:lnTo>
                  <a:lnTo>
                    <a:pt x="0" y="86864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" name="TextBox 7"/>
            <p:cNvSpPr txBox="1"/>
            <p:nvPr/>
          </p:nvSpPr>
          <p:spPr>
            <a:xfrm>
              <a:off x="1059321" y="79343"/>
              <a:ext cx="2047628" cy="6528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4211"/>
                </a:lnSpc>
                <a:spcBef>
                  <a:spcPct val="0"/>
                </a:spcBef>
              </a:pPr>
              <a:r>
                <a:rPr lang="en-US" sz="3008">
                  <a:solidFill>
                    <a:srgbClr val="000000"/>
                  </a:solidFill>
                  <a:ea typeface="Montserrat Bold"/>
                </a:rPr>
                <a:t>제주항공</a:t>
              </a:r>
            </a:p>
          </p:txBody>
        </p:sp>
      </p:grpSp>
      <p:sp>
        <p:nvSpPr>
          <p:cNvPr id="8" name="Freeform 8"/>
          <p:cNvSpPr/>
          <p:nvPr/>
        </p:nvSpPr>
        <p:spPr>
          <a:xfrm>
            <a:off x="-1583295" y="0"/>
            <a:ext cx="9209497" cy="10428039"/>
          </a:xfrm>
          <a:custGeom>
            <a:avLst/>
            <a:gdLst/>
            <a:ahLst/>
            <a:cxnLst/>
            <a:rect l="l" t="t" r="r" b="b"/>
            <a:pathLst>
              <a:path w="9209497" h="10428039">
                <a:moveTo>
                  <a:pt x="0" y="0"/>
                </a:moveTo>
                <a:lnTo>
                  <a:pt x="9209497" y="0"/>
                </a:lnTo>
                <a:lnTo>
                  <a:pt x="9209497" y="10428039"/>
                </a:lnTo>
                <a:lnTo>
                  <a:pt x="0" y="10428039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8382000" y="611693"/>
            <a:ext cx="8839200" cy="1612877"/>
            <a:chOff x="0" y="-171451"/>
            <a:chExt cx="8643974" cy="2150503"/>
          </a:xfrm>
        </p:grpSpPr>
        <p:sp>
          <p:nvSpPr>
            <p:cNvPr id="10" name="TextBox 10"/>
            <p:cNvSpPr txBox="1"/>
            <p:nvPr/>
          </p:nvSpPr>
          <p:spPr>
            <a:xfrm>
              <a:off x="0" y="-171451"/>
              <a:ext cx="6299200" cy="215050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13399"/>
                </a:lnSpc>
              </a:pPr>
              <a:r>
                <a:rPr lang="en-US" sz="9571" dirty="0" err="1">
                  <a:solidFill>
                    <a:srgbClr val="000000"/>
                  </a:solidFill>
                  <a:latin typeface="Bellaboo"/>
                </a:rPr>
                <a:t>Hirosima</a:t>
              </a:r>
              <a:endParaRPr lang="en-US" sz="9571" dirty="0">
                <a:solidFill>
                  <a:srgbClr val="000000"/>
                </a:solidFill>
                <a:latin typeface="Bellaboo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4386894" y="892026"/>
              <a:ext cx="4257080" cy="6858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200"/>
                </a:lnSpc>
              </a:pPr>
              <a:r>
                <a:rPr lang="en-US" sz="3000">
                  <a:solidFill>
                    <a:srgbClr val="000000"/>
                  </a:solidFill>
                  <a:ea typeface="210 옥탑방"/>
                </a:rPr>
                <a:t>히로시마현 여행일정</a:t>
              </a: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15162316" y="2778891"/>
            <a:ext cx="2774116" cy="3959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74"/>
              </a:lnSpc>
            </a:pPr>
            <a:r>
              <a:rPr lang="en-US" sz="2410">
                <a:solidFill>
                  <a:srgbClr val="000000"/>
                </a:solidFill>
                <a:latin typeface="Montserrat Semi-Bold"/>
                <a:ea typeface="Montserrat Semi-Bold"/>
              </a:rPr>
              <a:t>2024.06.12 화요일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8154743" y="4592838"/>
            <a:ext cx="9612476" cy="3322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779"/>
              </a:lnSpc>
            </a:pPr>
            <a:r>
              <a:rPr lang="en-US" sz="2700" dirty="0" err="1">
                <a:solidFill>
                  <a:srgbClr val="000000"/>
                </a:solidFill>
                <a:latin typeface="210 빛글"/>
                <a:ea typeface="210 빛글"/>
              </a:rPr>
              <a:t>체크아웃</a:t>
            </a:r>
            <a:r>
              <a:rPr lang="en-US" sz="2700" dirty="0">
                <a:solidFill>
                  <a:srgbClr val="000000"/>
                </a:solidFill>
                <a:latin typeface="210 빛글"/>
                <a:ea typeface="210 빛글"/>
              </a:rPr>
              <a:t> : 10:00</a:t>
            </a:r>
          </a:p>
          <a:p>
            <a:pPr algn="just">
              <a:lnSpc>
                <a:spcPts val="3779"/>
              </a:lnSpc>
            </a:pPr>
            <a:endParaRPr lang="en-US" sz="2700" dirty="0">
              <a:solidFill>
                <a:srgbClr val="000000"/>
              </a:solidFill>
              <a:latin typeface="210 빛글"/>
              <a:ea typeface="210 빛글"/>
            </a:endParaRPr>
          </a:p>
          <a:p>
            <a:pPr algn="just">
              <a:lnSpc>
                <a:spcPts val="3779"/>
              </a:lnSpc>
            </a:pPr>
            <a:r>
              <a:rPr lang="en-US" sz="2700" dirty="0" err="1">
                <a:solidFill>
                  <a:srgbClr val="000000"/>
                </a:solidFill>
                <a:ea typeface="210 빛글"/>
              </a:rPr>
              <a:t>공항</a:t>
            </a:r>
            <a:r>
              <a:rPr lang="en-US" sz="2700" dirty="0">
                <a:solidFill>
                  <a:srgbClr val="000000"/>
                </a:solidFill>
                <a:ea typeface="210 빛글"/>
              </a:rPr>
              <a:t> </a:t>
            </a:r>
            <a:r>
              <a:rPr lang="en-US" sz="2700" dirty="0" err="1">
                <a:solidFill>
                  <a:srgbClr val="000000"/>
                </a:solidFill>
                <a:ea typeface="210 빛글"/>
              </a:rPr>
              <a:t>가기</a:t>
            </a:r>
            <a:r>
              <a:rPr lang="en-US" sz="2700" dirty="0">
                <a:solidFill>
                  <a:srgbClr val="000000"/>
                </a:solidFill>
                <a:ea typeface="210 빛글"/>
              </a:rPr>
              <a:t> </a:t>
            </a:r>
            <a:r>
              <a:rPr lang="en-US" sz="2700" dirty="0" err="1">
                <a:solidFill>
                  <a:srgbClr val="000000"/>
                </a:solidFill>
                <a:ea typeface="210 빛글"/>
              </a:rPr>
              <a:t>전까지</a:t>
            </a:r>
            <a:r>
              <a:rPr lang="en-US" sz="2700" dirty="0">
                <a:solidFill>
                  <a:srgbClr val="000000"/>
                </a:solidFill>
                <a:ea typeface="210 빛글"/>
              </a:rPr>
              <a:t> </a:t>
            </a:r>
            <a:r>
              <a:rPr lang="en-US" sz="2700" dirty="0" err="1">
                <a:solidFill>
                  <a:srgbClr val="000000"/>
                </a:solidFill>
                <a:ea typeface="210 빛글"/>
              </a:rPr>
              <a:t>자유시간</a:t>
            </a:r>
            <a:endParaRPr lang="en-US" sz="2700" dirty="0">
              <a:solidFill>
                <a:srgbClr val="000000"/>
              </a:solidFill>
              <a:ea typeface="210 빛글"/>
            </a:endParaRPr>
          </a:p>
          <a:p>
            <a:pPr algn="just">
              <a:lnSpc>
                <a:spcPts val="3779"/>
              </a:lnSpc>
            </a:pPr>
            <a:endParaRPr lang="en-US" sz="2700" dirty="0">
              <a:solidFill>
                <a:srgbClr val="000000"/>
              </a:solidFill>
              <a:ea typeface="210 빛글"/>
            </a:endParaRPr>
          </a:p>
          <a:p>
            <a:pPr algn="just">
              <a:lnSpc>
                <a:spcPts val="3779"/>
              </a:lnSpc>
            </a:pPr>
            <a:r>
              <a:rPr lang="en-US" sz="2700" dirty="0" err="1">
                <a:solidFill>
                  <a:srgbClr val="000000"/>
                </a:solidFill>
                <a:latin typeface="210 빛글"/>
                <a:ea typeface="210 빛글"/>
              </a:rPr>
              <a:t>출발</a:t>
            </a:r>
            <a:r>
              <a:rPr lang="en-US" sz="2700" dirty="0">
                <a:solidFill>
                  <a:srgbClr val="000000"/>
                </a:solidFill>
                <a:latin typeface="210 빛글"/>
                <a:ea typeface="210 빛글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210 빛글"/>
                <a:ea typeface="210 빛글"/>
              </a:rPr>
              <a:t>시간</a:t>
            </a:r>
            <a:r>
              <a:rPr lang="en-US" sz="2700" dirty="0">
                <a:solidFill>
                  <a:srgbClr val="000000"/>
                </a:solidFill>
                <a:latin typeface="210 빛글"/>
                <a:ea typeface="210 빛글"/>
              </a:rPr>
              <a:t> : 2024년 06월 12일  16:20 </a:t>
            </a:r>
          </a:p>
          <a:p>
            <a:pPr algn="just">
              <a:lnSpc>
                <a:spcPts val="3779"/>
              </a:lnSpc>
            </a:pPr>
            <a:r>
              <a:rPr lang="en-US" sz="2700" dirty="0" err="1">
                <a:solidFill>
                  <a:srgbClr val="000000"/>
                </a:solidFill>
                <a:latin typeface="210 빛글"/>
                <a:ea typeface="210 빛글"/>
              </a:rPr>
              <a:t>도착</a:t>
            </a:r>
            <a:r>
              <a:rPr lang="en-US" sz="2700" dirty="0">
                <a:solidFill>
                  <a:srgbClr val="000000"/>
                </a:solidFill>
                <a:latin typeface="210 빛글"/>
                <a:ea typeface="210 빛글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210 빛글"/>
                <a:ea typeface="210 빛글"/>
              </a:rPr>
              <a:t>시간</a:t>
            </a:r>
            <a:r>
              <a:rPr lang="en-US" sz="2700" dirty="0">
                <a:solidFill>
                  <a:srgbClr val="000000"/>
                </a:solidFill>
                <a:latin typeface="210 빛글"/>
                <a:ea typeface="210 빛글"/>
              </a:rPr>
              <a:t> : 2024년  06월 12일 18:10 </a:t>
            </a:r>
          </a:p>
          <a:p>
            <a:pPr algn="just">
              <a:lnSpc>
                <a:spcPts val="3779"/>
              </a:lnSpc>
            </a:pPr>
            <a:r>
              <a:rPr lang="en-US" sz="2700" dirty="0" err="1">
                <a:solidFill>
                  <a:srgbClr val="000000"/>
                </a:solidFill>
                <a:latin typeface="210 빛글"/>
                <a:ea typeface="210 빛글"/>
              </a:rPr>
              <a:t>소요</a:t>
            </a:r>
            <a:r>
              <a:rPr lang="en-US" sz="2700" dirty="0">
                <a:solidFill>
                  <a:srgbClr val="000000"/>
                </a:solidFill>
                <a:latin typeface="210 빛글"/>
                <a:ea typeface="210 빛글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210 빛글"/>
                <a:ea typeface="210 빛글"/>
              </a:rPr>
              <a:t>시간</a:t>
            </a:r>
            <a:r>
              <a:rPr lang="en-US" sz="2700" dirty="0">
                <a:solidFill>
                  <a:srgbClr val="000000"/>
                </a:solidFill>
                <a:latin typeface="210 빛글"/>
                <a:ea typeface="210 빛글"/>
              </a:rPr>
              <a:t> : 총 1시간 50분 </a:t>
            </a:r>
            <a:r>
              <a:rPr lang="en-US" sz="2700" dirty="0" err="1">
                <a:solidFill>
                  <a:srgbClr val="000000"/>
                </a:solidFill>
                <a:latin typeface="210 빛글"/>
                <a:ea typeface="210 빛글"/>
              </a:rPr>
              <a:t>소요</a:t>
            </a:r>
            <a:endParaRPr lang="en-US" sz="2700" dirty="0">
              <a:solidFill>
                <a:srgbClr val="000000"/>
              </a:solidFill>
              <a:latin typeface="210 빛글"/>
              <a:ea typeface="210 빛글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8154743" y="8215229"/>
            <a:ext cx="4713230" cy="9086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656"/>
              </a:lnSpc>
              <a:spcBef>
                <a:spcPct val="0"/>
              </a:spcBef>
            </a:pPr>
            <a:r>
              <a:rPr lang="en-US" sz="2611" dirty="0" err="1">
                <a:solidFill>
                  <a:srgbClr val="000000"/>
                </a:solidFill>
                <a:latin typeface="210 빛글"/>
                <a:ea typeface="210 빛글"/>
              </a:rPr>
              <a:t>출발</a:t>
            </a:r>
            <a:r>
              <a:rPr lang="en-US" sz="2611" dirty="0">
                <a:solidFill>
                  <a:srgbClr val="000000"/>
                </a:solidFill>
                <a:latin typeface="210 빛글"/>
                <a:ea typeface="210 빛글"/>
              </a:rPr>
              <a:t> </a:t>
            </a:r>
            <a:r>
              <a:rPr lang="en-US" sz="2611" dirty="0" err="1">
                <a:solidFill>
                  <a:srgbClr val="000000"/>
                </a:solidFill>
                <a:latin typeface="210 빛글"/>
                <a:ea typeface="210 빛글"/>
              </a:rPr>
              <a:t>장소</a:t>
            </a:r>
            <a:r>
              <a:rPr lang="en-US" sz="2611" dirty="0">
                <a:solidFill>
                  <a:srgbClr val="000000"/>
                </a:solidFill>
                <a:latin typeface="210 빛글"/>
                <a:ea typeface="210 빛글"/>
              </a:rPr>
              <a:t> : </a:t>
            </a:r>
            <a:r>
              <a:rPr lang="en-US" sz="2611" dirty="0" err="1">
                <a:solidFill>
                  <a:srgbClr val="000000"/>
                </a:solidFill>
                <a:latin typeface="210 빛글"/>
                <a:ea typeface="210 빛글"/>
              </a:rPr>
              <a:t>히로시마</a:t>
            </a:r>
            <a:r>
              <a:rPr lang="en-US" sz="2611" dirty="0">
                <a:solidFill>
                  <a:srgbClr val="000000"/>
                </a:solidFill>
                <a:latin typeface="210 빛글"/>
                <a:ea typeface="210 빛글"/>
              </a:rPr>
              <a:t> HIJ </a:t>
            </a:r>
            <a:r>
              <a:rPr lang="en-US" sz="2611" dirty="0" err="1">
                <a:solidFill>
                  <a:srgbClr val="000000"/>
                </a:solidFill>
                <a:latin typeface="210 빛글"/>
                <a:ea typeface="210 빛글"/>
              </a:rPr>
              <a:t>공항</a:t>
            </a:r>
            <a:endParaRPr lang="en-US" sz="2611" dirty="0">
              <a:solidFill>
                <a:srgbClr val="000000"/>
              </a:solidFill>
              <a:latin typeface="210 빛글"/>
              <a:ea typeface="210 빛글"/>
            </a:endParaRPr>
          </a:p>
          <a:p>
            <a:pPr algn="l">
              <a:lnSpc>
                <a:spcPts val="3656"/>
              </a:lnSpc>
              <a:spcBef>
                <a:spcPct val="0"/>
              </a:spcBef>
            </a:pPr>
            <a:r>
              <a:rPr lang="en-US" sz="2611" dirty="0" err="1">
                <a:solidFill>
                  <a:srgbClr val="000000"/>
                </a:solidFill>
                <a:latin typeface="210 빛글"/>
                <a:ea typeface="210 빛글"/>
              </a:rPr>
              <a:t>도착</a:t>
            </a:r>
            <a:r>
              <a:rPr lang="en-US" sz="2611" dirty="0">
                <a:solidFill>
                  <a:srgbClr val="000000"/>
                </a:solidFill>
                <a:latin typeface="210 빛글"/>
                <a:ea typeface="210 빛글"/>
              </a:rPr>
              <a:t> </a:t>
            </a:r>
            <a:r>
              <a:rPr lang="en-US" sz="2611" dirty="0" err="1">
                <a:solidFill>
                  <a:srgbClr val="000000"/>
                </a:solidFill>
                <a:latin typeface="210 빛글"/>
                <a:ea typeface="210 빛글"/>
              </a:rPr>
              <a:t>장소</a:t>
            </a:r>
            <a:r>
              <a:rPr lang="en-US" sz="2611" dirty="0">
                <a:solidFill>
                  <a:srgbClr val="000000"/>
                </a:solidFill>
                <a:latin typeface="210 빛글"/>
                <a:ea typeface="210 빛글"/>
              </a:rPr>
              <a:t>:  </a:t>
            </a:r>
            <a:r>
              <a:rPr lang="en-US" sz="2611" dirty="0" err="1">
                <a:solidFill>
                  <a:srgbClr val="000000"/>
                </a:solidFill>
                <a:latin typeface="210 빛글"/>
                <a:ea typeface="210 빛글"/>
              </a:rPr>
              <a:t>서울</a:t>
            </a:r>
            <a:r>
              <a:rPr lang="en-US" sz="2611" dirty="0">
                <a:solidFill>
                  <a:srgbClr val="000000"/>
                </a:solidFill>
                <a:latin typeface="210 빛글"/>
                <a:ea typeface="210 빛글"/>
              </a:rPr>
              <a:t> </a:t>
            </a:r>
            <a:r>
              <a:rPr lang="en-US" sz="2611" dirty="0" err="1">
                <a:solidFill>
                  <a:srgbClr val="000000"/>
                </a:solidFill>
                <a:latin typeface="210 빛글"/>
                <a:ea typeface="210 빛글"/>
              </a:rPr>
              <a:t>인청</a:t>
            </a:r>
            <a:r>
              <a:rPr lang="en-US" sz="2611" dirty="0">
                <a:solidFill>
                  <a:srgbClr val="000000"/>
                </a:solidFill>
                <a:latin typeface="210 빛글"/>
                <a:ea typeface="210 빛글"/>
              </a:rPr>
              <a:t> </a:t>
            </a:r>
            <a:r>
              <a:rPr lang="en-US" sz="2611" dirty="0" err="1">
                <a:solidFill>
                  <a:srgbClr val="000000"/>
                </a:solidFill>
                <a:latin typeface="210 빛글"/>
                <a:ea typeface="210 빛글"/>
              </a:rPr>
              <a:t>공항</a:t>
            </a:r>
            <a:endParaRPr lang="en-US" sz="2611" dirty="0">
              <a:solidFill>
                <a:srgbClr val="000000"/>
              </a:solidFill>
              <a:latin typeface="210 빛글"/>
              <a:ea typeface="210 빛글"/>
            </a:endParaRPr>
          </a:p>
        </p:txBody>
      </p:sp>
    </p:spTree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100548" y="6758495"/>
            <a:ext cx="4849766" cy="715210"/>
            <a:chOff x="0" y="0"/>
            <a:chExt cx="2755757" cy="4064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55757" cy="406400"/>
            </a:xfrm>
            <a:custGeom>
              <a:avLst/>
              <a:gdLst/>
              <a:ahLst/>
              <a:cxnLst/>
              <a:rect l="l" t="t" r="r" b="b"/>
              <a:pathLst>
                <a:path w="2755757" h="406400">
                  <a:moveTo>
                    <a:pt x="2552557" y="0"/>
                  </a:moveTo>
                  <a:cubicBezTo>
                    <a:pt x="2664781" y="0"/>
                    <a:pt x="2755757" y="90976"/>
                    <a:pt x="2755757" y="203200"/>
                  </a:cubicBezTo>
                  <a:cubicBezTo>
                    <a:pt x="2755757" y="315424"/>
                    <a:pt x="2664781" y="406400"/>
                    <a:pt x="2552557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9E1B1B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755757" cy="444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r>
                <a:rPr lang="en-US" sz="2399">
                  <a:solidFill>
                    <a:srgbClr val="FFFFFF"/>
                  </a:solidFill>
                  <a:ea typeface="Montserrat Semi-Bold"/>
                </a:rPr>
                <a:t>중화소바 라멘</a:t>
              </a: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2526532" y="6758495"/>
            <a:ext cx="4849766" cy="715210"/>
            <a:chOff x="0" y="0"/>
            <a:chExt cx="2755757" cy="4064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755757" cy="406400"/>
            </a:xfrm>
            <a:custGeom>
              <a:avLst/>
              <a:gdLst/>
              <a:ahLst/>
              <a:cxnLst/>
              <a:rect l="l" t="t" r="r" b="b"/>
              <a:pathLst>
                <a:path w="2755757" h="406400">
                  <a:moveTo>
                    <a:pt x="2552557" y="0"/>
                  </a:moveTo>
                  <a:cubicBezTo>
                    <a:pt x="2664781" y="0"/>
                    <a:pt x="2755757" y="90976"/>
                    <a:pt x="2755757" y="203200"/>
                  </a:cubicBezTo>
                  <a:cubicBezTo>
                    <a:pt x="2755757" y="315424"/>
                    <a:pt x="2664781" y="406400"/>
                    <a:pt x="2552557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9E1B1B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47625"/>
              <a:ext cx="2755757" cy="454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r>
                <a:rPr lang="en-US" sz="2399">
                  <a:solidFill>
                    <a:srgbClr val="FFFFFF"/>
                  </a:solidFill>
                  <a:ea typeface="210 빛글"/>
                </a:rPr>
                <a:t>링고 파이</a:t>
              </a:r>
            </a:p>
          </p:txBody>
        </p:sp>
      </p:grpSp>
      <p:sp>
        <p:nvSpPr>
          <p:cNvPr id="8" name="Freeform 8"/>
          <p:cNvSpPr/>
          <p:nvPr/>
        </p:nvSpPr>
        <p:spPr>
          <a:xfrm>
            <a:off x="5353230" y="5092166"/>
            <a:ext cx="1729953" cy="1233413"/>
          </a:xfrm>
          <a:custGeom>
            <a:avLst/>
            <a:gdLst/>
            <a:ahLst/>
            <a:cxnLst/>
            <a:rect l="l" t="t" r="r" b="b"/>
            <a:pathLst>
              <a:path w="1729953" h="1233413">
                <a:moveTo>
                  <a:pt x="0" y="0"/>
                </a:moveTo>
                <a:lnTo>
                  <a:pt x="1729953" y="0"/>
                </a:lnTo>
                <a:lnTo>
                  <a:pt x="1729953" y="1233414"/>
                </a:lnTo>
                <a:lnTo>
                  <a:pt x="0" y="1233414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7204039" y="3678817"/>
            <a:ext cx="4746276" cy="2850554"/>
          </a:xfrm>
          <a:custGeom>
            <a:avLst/>
            <a:gdLst/>
            <a:ahLst/>
            <a:cxnLst/>
            <a:rect l="l" t="t" r="r" b="b"/>
            <a:pathLst>
              <a:path w="4746276" h="2850554">
                <a:moveTo>
                  <a:pt x="0" y="0"/>
                </a:moveTo>
                <a:lnTo>
                  <a:pt x="4746275" y="0"/>
                </a:lnTo>
                <a:lnTo>
                  <a:pt x="4746275" y="2850554"/>
                </a:lnTo>
                <a:lnTo>
                  <a:pt x="0" y="2850554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2520958" y="3678817"/>
            <a:ext cx="4738342" cy="2930031"/>
          </a:xfrm>
          <a:custGeom>
            <a:avLst/>
            <a:gdLst/>
            <a:ahLst/>
            <a:cxnLst/>
            <a:rect l="l" t="t" r="r" b="b"/>
            <a:pathLst>
              <a:path w="4738342" h="2930031">
                <a:moveTo>
                  <a:pt x="0" y="0"/>
                </a:moveTo>
                <a:lnTo>
                  <a:pt x="4738342" y="0"/>
                </a:lnTo>
                <a:lnTo>
                  <a:pt x="4738342" y="2930031"/>
                </a:lnTo>
                <a:lnTo>
                  <a:pt x="0" y="2930031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601544" y="362882"/>
            <a:ext cx="6499004" cy="17081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999"/>
              </a:lnSpc>
            </a:pPr>
            <a:r>
              <a:rPr lang="en-US" sz="9999">
                <a:solidFill>
                  <a:srgbClr val="000000"/>
                </a:solidFill>
                <a:latin typeface="Segoe Script Bold"/>
              </a:rPr>
              <a:t>Hirosima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63652" y="5364386"/>
            <a:ext cx="5189577" cy="688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 err="1">
                <a:solidFill>
                  <a:srgbClr val="000000"/>
                </a:solidFill>
                <a:ea typeface="210 빛글"/>
              </a:rPr>
              <a:t>히로시마</a:t>
            </a:r>
            <a:r>
              <a:rPr lang="en-US" sz="3999" dirty="0">
                <a:solidFill>
                  <a:srgbClr val="000000"/>
                </a:solidFill>
                <a:ea typeface="210 빛글"/>
              </a:rPr>
              <a:t> 역 </a:t>
            </a:r>
            <a:r>
              <a:rPr lang="en-US" sz="3999" dirty="0" err="1">
                <a:solidFill>
                  <a:srgbClr val="000000"/>
                </a:solidFill>
                <a:ea typeface="210 빛글"/>
              </a:rPr>
              <a:t>근처</a:t>
            </a:r>
            <a:r>
              <a:rPr lang="en-US" sz="3999" dirty="0">
                <a:solidFill>
                  <a:srgbClr val="000000"/>
                </a:solidFill>
                <a:ea typeface="210 빛글"/>
              </a:rPr>
              <a:t> </a:t>
            </a:r>
            <a:r>
              <a:rPr lang="en-US" sz="3999" dirty="0" err="1">
                <a:solidFill>
                  <a:srgbClr val="000000"/>
                </a:solidFill>
                <a:ea typeface="210 빛글"/>
              </a:rPr>
              <a:t>맛집</a:t>
            </a:r>
            <a:endParaRPr lang="en-US" sz="3999" dirty="0">
              <a:solidFill>
                <a:srgbClr val="000000"/>
              </a:solidFill>
              <a:ea typeface="210 빛글"/>
            </a:endParaRPr>
          </a:p>
        </p:txBody>
      </p:sp>
    </p:spTree>
  </p:cSld>
  <p:clrMapOvr>
    <a:masterClrMapping/>
  </p:clrMapOvr>
  <p:transition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563600" y="6425444"/>
            <a:ext cx="5214608" cy="4114800"/>
          </a:xfrm>
          <a:custGeom>
            <a:avLst/>
            <a:gdLst/>
            <a:ahLst/>
            <a:cxnLst/>
            <a:rect l="l" t="t" r="r" b="b"/>
            <a:pathLst>
              <a:path w="5214608" h="4114800">
                <a:moveTo>
                  <a:pt x="0" y="0"/>
                </a:moveTo>
                <a:lnTo>
                  <a:pt x="5214608" y="0"/>
                </a:lnTo>
                <a:lnTo>
                  <a:pt x="521460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152400" y="6075037"/>
            <a:ext cx="5426039" cy="4211963"/>
          </a:xfrm>
          <a:custGeom>
            <a:avLst/>
            <a:gdLst/>
            <a:ahLst/>
            <a:cxnLst/>
            <a:rect l="l" t="t" r="r" b="b"/>
            <a:pathLst>
              <a:path w="5426039" h="4211963">
                <a:moveTo>
                  <a:pt x="0" y="0"/>
                </a:moveTo>
                <a:lnTo>
                  <a:pt x="5426039" y="0"/>
                </a:lnTo>
                <a:lnTo>
                  <a:pt x="5426039" y="4211962"/>
                </a:lnTo>
                <a:lnTo>
                  <a:pt x="0" y="4211962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2209800" y="1866900"/>
            <a:ext cx="13120393" cy="34781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4003"/>
              </a:lnSpc>
            </a:pPr>
            <a:r>
              <a:rPr lang="en-US" sz="10002" dirty="0" err="1">
                <a:solidFill>
                  <a:srgbClr val="000000"/>
                </a:solidFill>
                <a:ea typeface="210 빛글"/>
              </a:rPr>
              <a:t>히로시마</a:t>
            </a:r>
            <a:r>
              <a:rPr lang="en-US" sz="10002" dirty="0">
                <a:solidFill>
                  <a:srgbClr val="000000"/>
                </a:solidFill>
                <a:ea typeface="210 빛글"/>
              </a:rPr>
              <a:t> </a:t>
            </a:r>
            <a:r>
              <a:rPr lang="en-US" sz="10002" dirty="0" err="1">
                <a:solidFill>
                  <a:srgbClr val="000000"/>
                </a:solidFill>
                <a:ea typeface="210 빛글"/>
              </a:rPr>
              <a:t>관광산업</a:t>
            </a:r>
            <a:endParaRPr lang="en-US" sz="10002" dirty="0">
              <a:solidFill>
                <a:srgbClr val="000000"/>
              </a:solidFill>
              <a:ea typeface="210 빛글"/>
            </a:endParaRPr>
          </a:p>
          <a:p>
            <a:pPr algn="ctr">
              <a:lnSpc>
                <a:spcPts val="14003"/>
              </a:lnSpc>
            </a:pPr>
            <a:r>
              <a:rPr lang="en-US" sz="10002" dirty="0" err="1">
                <a:solidFill>
                  <a:srgbClr val="000000"/>
                </a:solidFill>
                <a:ea typeface="210 빛글"/>
              </a:rPr>
              <a:t>홍보전략</a:t>
            </a:r>
            <a:r>
              <a:rPr lang="en-US" sz="10002" dirty="0">
                <a:solidFill>
                  <a:srgbClr val="000000"/>
                </a:solidFill>
                <a:ea typeface="210 빛글"/>
              </a:rPr>
              <a:t> 및 </a:t>
            </a:r>
            <a:r>
              <a:rPr lang="en-US" sz="10002" dirty="0" err="1">
                <a:solidFill>
                  <a:srgbClr val="000000"/>
                </a:solidFill>
                <a:ea typeface="210 빛글"/>
              </a:rPr>
              <a:t>기대효과</a:t>
            </a:r>
            <a:endParaRPr lang="en-US" sz="10002" dirty="0">
              <a:solidFill>
                <a:srgbClr val="000000"/>
              </a:solidFill>
              <a:ea typeface="210 빛글"/>
            </a:endParaRPr>
          </a:p>
        </p:txBody>
      </p:sp>
    </p:spTree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말풍선: 모서리가 둥근 사각형 2">
            <a:extLst>
              <a:ext uri="{FF2B5EF4-FFF2-40B4-BE49-F238E27FC236}">
                <a16:creationId xmlns:a16="http://schemas.microsoft.com/office/drawing/2014/main" id="{523CCABB-D495-17A6-9D8E-3F1A12C96DE9}"/>
              </a:ext>
            </a:extLst>
          </p:cNvPr>
          <p:cNvSpPr/>
          <p:nvPr/>
        </p:nvSpPr>
        <p:spPr>
          <a:xfrm>
            <a:off x="364004" y="1333500"/>
            <a:ext cx="17238196" cy="7696200"/>
          </a:xfrm>
          <a:prstGeom prst="wedgeRoundRectCallout">
            <a:avLst>
              <a:gd name="adj1" fmla="val -42131"/>
              <a:gd name="adj2" fmla="val 63400"/>
              <a:gd name="adj3" fmla="val 16667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4"/>
          <p:cNvSpPr txBox="1"/>
          <p:nvPr/>
        </p:nvSpPr>
        <p:spPr>
          <a:xfrm>
            <a:off x="1028700" y="2008009"/>
            <a:ext cx="5295900" cy="16333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3399"/>
              </a:lnSpc>
            </a:pPr>
            <a:r>
              <a:rPr lang="en-US" sz="9571" dirty="0" err="1">
                <a:solidFill>
                  <a:srgbClr val="000000"/>
                </a:solidFill>
                <a:ea typeface="210 옥탑방"/>
              </a:rPr>
              <a:t>홍보방안</a:t>
            </a:r>
            <a:endParaRPr lang="en-US" sz="9571" dirty="0">
              <a:solidFill>
                <a:srgbClr val="000000"/>
              </a:solidFill>
              <a:ea typeface="210 옥탑방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64004" y="3692333"/>
            <a:ext cx="14034827" cy="3679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511299" lvl="1" indent="-755650" algn="l">
              <a:lnSpc>
                <a:spcPts val="9799"/>
              </a:lnSpc>
              <a:buFont typeface="Arial"/>
              <a:buChar char="•"/>
            </a:pPr>
            <a:r>
              <a:rPr lang="en-US" sz="6999">
                <a:solidFill>
                  <a:srgbClr val="000000"/>
                </a:solidFill>
                <a:ea typeface="210 빛글"/>
              </a:rPr>
              <a:t>온라인 쇼핑몰에서 홍보 및 판매</a:t>
            </a:r>
          </a:p>
          <a:p>
            <a:pPr marL="1511299" lvl="1" indent="-755650" algn="l">
              <a:lnSpc>
                <a:spcPts val="9799"/>
              </a:lnSpc>
              <a:buFont typeface="Arial"/>
              <a:buChar char="•"/>
            </a:pPr>
            <a:r>
              <a:rPr lang="en-US" sz="6999">
                <a:solidFill>
                  <a:srgbClr val="000000"/>
                </a:solidFill>
                <a:latin typeface="210 빛글"/>
                <a:ea typeface="210 빛글"/>
              </a:rPr>
              <a:t>인스타그램 및 SNS 홍보</a:t>
            </a:r>
          </a:p>
          <a:p>
            <a:pPr marL="1511299" lvl="1" indent="-755650" algn="l">
              <a:lnSpc>
                <a:spcPts val="9799"/>
              </a:lnSpc>
              <a:buFont typeface="Arial"/>
              <a:buChar char="•"/>
            </a:pPr>
            <a:r>
              <a:rPr lang="en-US" sz="6999">
                <a:solidFill>
                  <a:srgbClr val="000000"/>
                </a:solidFill>
                <a:ea typeface="210 빛글"/>
              </a:rPr>
              <a:t>관광 산업 대회 진출</a:t>
            </a:r>
          </a:p>
        </p:txBody>
      </p:sp>
    </p:spTree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41859" y="558437"/>
            <a:ext cx="15404281" cy="10614950"/>
          </a:xfrm>
          <a:custGeom>
            <a:avLst/>
            <a:gdLst/>
            <a:ahLst/>
            <a:cxnLst/>
            <a:rect l="l" t="t" r="r" b="b"/>
            <a:pathLst>
              <a:path w="15404281" h="10614950">
                <a:moveTo>
                  <a:pt x="0" y="0"/>
                </a:moveTo>
                <a:lnTo>
                  <a:pt x="15404282" y="0"/>
                </a:lnTo>
                <a:lnTo>
                  <a:pt x="15404282" y="10614950"/>
                </a:lnTo>
                <a:lnTo>
                  <a:pt x="0" y="106149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675370" y="1318067"/>
            <a:ext cx="5639829" cy="171767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3999"/>
              </a:lnSpc>
            </a:pPr>
            <a:r>
              <a:rPr lang="en-US" sz="9999" dirty="0" err="1">
                <a:solidFill>
                  <a:srgbClr val="000000"/>
                </a:solidFill>
                <a:ea typeface="210 옥탑방"/>
              </a:rPr>
              <a:t>기대효과</a:t>
            </a:r>
            <a:endParaRPr lang="en-US" sz="9999" dirty="0">
              <a:solidFill>
                <a:srgbClr val="000000"/>
              </a:solidFill>
              <a:ea typeface="210 옥탑방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441859" y="3221137"/>
            <a:ext cx="14225885" cy="2644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079501" lvl="1" indent="-539750" algn="l">
              <a:lnSpc>
                <a:spcPts val="7000"/>
              </a:lnSpc>
              <a:buFont typeface="Arial"/>
              <a:buChar char="•"/>
            </a:pPr>
            <a:r>
              <a:rPr lang="en-US" sz="5000">
                <a:solidFill>
                  <a:srgbClr val="000000"/>
                </a:solidFill>
                <a:ea typeface="210 빛글"/>
              </a:rPr>
              <a:t>히로시마 원자력 폭발에 대한 인식 완화</a:t>
            </a:r>
          </a:p>
          <a:p>
            <a:pPr marL="1079501" lvl="1" indent="-539750" algn="l">
              <a:lnSpc>
                <a:spcPts val="7000"/>
              </a:lnSpc>
              <a:buFont typeface="Arial"/>
              <a:buChar char="•"/>
            </a:pPr>
            <a:r>
              <a:rPr lang="en-US" sz="5000">
                <a:solidFill>
                  <a:srgbClr val="000000"/>
                </a:solidFill>
                <a:ea typeface="210 빛글"/>
              </a:rPr>
              <a:t>히로시마현의 관광산업 발달</a:t>
            </a:r>
          </a:p>
          <a:p>
            <a:pPr marL="1079501" lvl="1" indent="-539750" algn="l">
              <a:lnSpc>
                <a:spcPts val="7000"/>
              </a:lnSpc>
              <a:buFont typeface="Arial"/>
              <a:buChar char="•"/>
            </a:pPr>
            <a:r>
              <a:rPr lang="en-US" sz="5000">
                <a:solidFill>
                  <a:srgbClr val="000000"/>
                </a:solidFill>
                <a:latin typeface="210 빛글"/>
                <a:ea typeface="210 빛글"/>
              </a:rPr>
              <a:t>방사능의 위험, 10년이상 지났기에 괜찮다는 인식</a:t>
            </a:r>
          </a:p>
        </p:txBody>
      </p:sp>
    </p:spTree>
  </p:cSld>
  <p:clrMapOvr>
    <a:masterClrMapping/>
  </p:clrMapOvr>
  <p:transition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9144000" cy="5143500"/>
            <a:chOff x="0" y="0"/>
            <a:chExt cx="12192000" cy="6858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0" y="5143500"/>
            <a:ext cx="9144000" cy="5143500"/>
            <a:chOff x="0" y="0"/>
            <a:chExt cx="12192000" cy="6858000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grpSp>
        <p:nvGrpSpPr>
          <p:cNvPr id="6" name="Group 6"/>
          <p:cNvGrpSpPr/>
          <p:nvPr/>
        </p:nvGrpSpPr>
        <p:grpSpPr>
          <a:xfrm>
            <a:off x="9144000" y="0"/>
            <a:ext cx="9144000" cy="5143500"/>
            <a:chOff x="0" y="0"/>
            <a:chExt cx="12192000" cy="6858000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grpSp>
        <p:nvGrpSpPr>
          <p:cNvPr id="8" name="Group 8"/>
          <p:cNvGrpSpPr/>
          <p:nvPr/>
        </p:nvGrpSpPr>
        <p:grpSpPr>
          <a:xfrm>
            <a:off x="9144000" y="5143500"/>
            <a:ext cx="9144000" cy="5143500"/>
            <a:chOff x="0" y="0"/>
            <a:chExt cx="12192000" cy="6858000"/>
          </a:xfrm>
        </p:grpSpPr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9144000" cy="5143500"/>
            <a:chOff x="0" y="0"/>
            <a:chExt cx="12192000" cy="6858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0" y="5143500"/>
            <a:ext cx="9144000" cy="5143500"/>
            <a:chOff x="0" y="0"/>
            <a:chExt cx="12192000" cy="6858000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grpSp>
        <p:nvGrpSpPr>
          <p:cNvPr id="6" name="Group 6"/>
          <p:cNvGrpSpPr/>
          <p:nvPr/>
        </p:nvGrpSpPr>
        <p:grpSpPr>
          <a:xfrm>
            <a:off x="9144000" y="0"/>
            <a:ext cx="9144000" cy="10287000"/>
            <a:chOff x="0" y="0"/>
            <a:chExt cx="12192000" cy="13716000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1371600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21210213">
            <a:off x="-292936" y="6663964"/>
            <a:ext cx="6440367" cy="3269195"/>
          </a:xfrm>
          <a:custGeom>
            <a:avLst/>
            <a:gdLst/>
            <a:ahLst/>
            <a:cxnLst/>
            <a:rect l="l" t="t" r="r" b="b"/>
            <a:pathLst>
              <a:path w="5032327" h="2433816">
                <a:moveTo>
                  <a:pt x="0" y="0"/>
                </a:moveTo>
                <a:lnTo>
                  <a:pt x="5032327" y="0"/>
                </a:lnTo>
                <a:lnTo>
                  <a:pt x="5032327" y="2433816"/>
                </a:lnTo>
                <a:lnTo>
                  <a:pt x="0" y="243381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3685768" y="4361045"/>
            <a:ext cx="4099631" cy="5493643"/>
          </a:xfrm>
          <a:custGeom>
            <a:avLst/>
            <a:gdLst/>
            <a:ahLst/>
            <a:cxnLst/>
            <a:rect l="l" t="t" r="r" b="b"/>
            <a:pathLst>
              <a:path w="4099631" h="5493643">
                <a:moveTo>
                  <a:pt x="0" y="0"/>
                </a:moveTo>
                <a:lnTo>
                  <a:pt x="4099631" y="0"/>
                </a:lnTo>
                <a:lnTo>
                  <a:pt x="4099631" y="5493643"/>
                </a:lnTo>
                <a:lnTo>
                  <a:pt x="0" y="5493643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990600" y="1031324"/>
            <a:ext cx="16608898" cy="52482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000"/>
              </a:lnSpc>
            </a:pPr>
            <a:r>
              <a:rPr lang="en-US" sz="15000" dirty="0" err="1">
                <a:solidFill>
                  <a:srgbClr val="000000"/>
                </a:solidFill>
                <a:ea typeface="210 오늘은"/>
              </a:rPr>
              <a:t>히로시마</a:t>
            </a:r>
            <a:r>
              <a:rPr lang="en-US" sz="15000" dirty="0">
                <a:solidFill>
                  <a:srgbClr val="000000"/>
                </a:solidFill>
                <a:ea typeface="210 오늘은"/>
              </a:rPr>
              <a:t> </a:t>
            </a:r>
            <a:r>
              <a:rPr lang="en-US" sz="15000" dirty="0" err="1">
                <a:solidFill>
                  <a:srgbClr val="000000"/>
                </a:solidFill>
                <a:ea typeface="210 오늘은"/>
              </a:rPr>
              <a:t>여행</a:t>
            </a:r>
            <a:r>
              <a:rPr lang="en-US" sz="15000" dirty="0">
                <a:solidFill>
                  <a:srgbClr val="000000"/>
                </a:solidFill>
                <a:ea typeface="210 오늘은"/>
              </a:rPr>
              <a:t> </a:t>
            </a:r>
            <a:r>
              <a:rPr lang="en-US" sz="15000" dirty="0" err="1">
                <a:solidFill>
                  <a:srgbClr val="000000"/>
                </a:solidFill>
                <a:ea typeface="210 오늘은"/>
              </a:rPr>
              <a:t>관련</a:t>
            </a:r>
            <a:endParaRPr lang="en-US" sz="15000" dirty="0">
              <a:solidFill>
                <a:srgbClr val="000000"/>
              </a:solidFill>
              <a:ea typeface="210 오늘은"/>
            </a:endParaRPr>
          </a:p>
          <a:p>
            <a:pPr algn="ctr">
              <a:lnSpc>
                <a:spcPts val="21000"/>
              </a:lnSpc>
            </a:pPr>
            <a:r>
              <a:rPr lang="en-US" sz="15000" dirty="0" err="1">
                <a:solidFill>
                  <a:srgbClr val="000000"/>
                </a:solidFill>
                <a:ea typeface="210 오늘은"/>
              </a:rPr>
              <a:t>추천</a:t>
            </a:r>
            <a:r>
              <a:rPr lang="en-US" sz="15000" dirty="0">
                <a:solidFill>
                  <a:srgbClr val="000000"/>
                </a:solidFill>
                <a:ea typeface="210 오늘은"/>
              </a:rPr>
              <a:t> </a:t>
            </a:r>
            <a:r>
              <a:rPr lang="en-US" sz="15000" dirty="0" err="1">
                <a:solidFill>
                  <a:srgbClr val="000000"/>
                </a:solidFill>
                <a:ea typeface="210 오늘은"/>
              </a:rPr>
              <a:t>영상</a:t>
            </a:r>
            <a:endParaRPr lang="en-US" sz="15000" dirty="0">
              <a:solidFill>
                <a:srgbClr val="000000"/>
              </a:solidFill>
              <a:ea typeface="210 오늘은"/>
            </a:endParaRPr>
          </a:p>
        </p:txBody>
      </p:sp>
    </p:spTree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1364</Words>
  <Application>Microsoft Office PowerPoint</Application>
  <PresentationFormat>사용자 지정</PresentationFormat>
  <Paragraphs>75</Paragraphs>
  <Slides>18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32" baseType="lpstr">
      <vt:lpstr>210 빛글</vt:lpstr>
      <vt:lpstr>210 오늘은</vt:lpstr>
      <vt:lpstr>210 옥탑방</vt:lpstr>
      <vt:lpstr>Ancient signboards 간판</vt:lpstr>
      <vt:lpstr>Bellaboo</vt:lpstr>
      <vt:lpstr>Montserrat Bold</vt:lpstr>
      <vt:lpstr>Montserrat Semi-Bold</vt:lpstr>
      <vt:lpstr>モトヤマルベリ</vt:lpstr>
      <vt:lpstr>モトヤマルベリ Bold</vt:lpstr>
      <vt:lpstr>Arial</vt:lpstr>
      <vt:lpstr>Calibri</vt:lpstr>
      <vt:lpstr>Montserrat</vt:lpstr>
      <vt:lpstr>Segoe Script Bold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호텔관광서비스론 과제</dc:title>
  <dc:creator>노유정</dc:creator>
  <cp:lastModifiedBy>유정 노</cp:lastModifiedBy>
  <cp:revision>12</cp:revision>
  <dcterms:created xsi:type="dcterms:W3CDTF">2006-08-16T00:00:00Z</dcterms:created>
  <dcterms:modified xsi:type="dcterms:W3CDTF">2024-05-27T14:15:31Z</dcterms:modified>
  <dc:identifier>DAGFjmzIOE4</dc:identifier>
</cp:coreProperties>
</file>